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9" r:id="rId1"/>
    <p:sldMasterId id="2147483883" r:id="rId2"/>
    <p:sldMasterId id="2147483895" r:id="rId3"/>
  </p:sldMasterIdLst>
  <p:notesMasterIdLst>
    <p:notesMasterId r:id="rId15"/>
  </p:notesMasterIdLst>
  <p:handoutMasterIdLst>
    <p:handoutMasterId r:id="rId16"/>
  </p:handoutMasterIdLst>
  <p:sldIdLst>
    <p:sldId id="299" r:id="rId4"/>
    <p:sldId id="256" r:id="rId5"/>
    <p:sldId id="309" r:id="rId6"/>
    <p:sldId id="302" r:id="rId7"/>
    <p:sldId id="310" r:id="rId8"/>
    <p:sldId id="300" r:id="rId9"/>
    <p:sldId id="306" r:id="rId10"/>
    <p:sldId id="304" r:id="rId11"/>
    <p:sldId id="303" r:id="rId12"/>
    <p:sldId id="305" r:id="rId13"/>
    <p:sldId id="25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7794313-AACE-0148-91AD-DC2FFC189C89}" name="Adrià Palacín" initials="AP" userId="S-1-5-21-620802583-1011553149-866619167-16703" providerId="AD"/>
  <p188:author id="{F63F542B-A2A0-80E9-8F5A-175103CAAE42}" name="Javier Torres Jiménez" initials="JTJ" userId="S::jtorres@atm.cat::8db10ef1-b722-4bd8-8d02-cea95b3eee2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6161"/>
    <a:srgbClr val="009F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001" autoAdjust="0"/>
    <p:restoredTop sz="96327"/>
  </p:normalViewPr>
  <p:slideViewPr>
    <p:cSldViewPr snapToGrid="0" snapToObjects="1">
      <p:cViewPr varScale="1">
        <p:scale>
          <a:sx n="75" d="100"/>
          <a:sy n="75" d="100"/>
        </p:scale>
        <p:origin x="54" y="89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11" d="100"/>
          <a:sy n="111" d="100"/>
        </p:scale>
        <p:origin x="3592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microsoft.com/office/2018/10/relationships/authors" Target="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DA579B-6B25-E349-9D1E-B069D1239743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A933F1-A016-9744-9C60-17489E481D5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6261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2DED05-0A01-5F4A-91F0-BAC1BC9271E9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FAB97B-34A8-BD40-B187-72BAA183C3D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359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FDF498-9089-4CF9-9112-53DD25067FB5}" type="slidenum">
              <a:rPr lang="ca-ES" smtClean="0"/>
              <a:t>11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22924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2A1B2346-AA20-DD94-C006-541954D3D4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1822" y="485511"/>
            <a:ext cx="11209337" cy="554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z="4400" b="1" dirty="0" err="1">
                <a:latin typeface="Arial" charset="0"/>
                <a:cs typeface="Arial" charset="0"/>
              </a:rPr>
              <a:t>Sóc</a:t>
            </a:r>
            <a:r>
              <a:rPr lang="en-US" sz="4400" b="1" dirty="0">
                <a:latin typeface="Arial" charset="0"/>
                <a:cs typeface="Arial" charset="0"/>
              </a:rPr>
              <a:t> </a:t>
            </a:r>
            <a:r>
              <a:rPr lang="en-US" sz="4400" b="1" dirty="0" err="1">
                <a:latin typeface="Arial" charset="0"/>
                <a:cs typeface="Arial" charset="0"/>
              </a:rPr>
              <a:t>el</a:t>
            </a:r>
            <a:r>
              <a:rPr lang="en-US" sz="4400" b="1" dirty="0">
                <a:latin typeface="Arial" charset="0"/>
                <a:cs typeface="Arial" charset="0"/>
              </a:rPr>
              <a:t> </a:t>
            </a:r>
            <a:r>
              <a:rPr lang="en-US" sz="4400" b="1" dirty="0" err="1">
                <a:latin typeface="Arial" charset="0"/>
                <a:cs typeface="Arial" charset="0"/>
              </a:rPr>
              <a:t>títol</a:t>
            </a:r>
            <a:r>
              <a:rPr lang="en-US" sz="4400" b="1" dirty="0">
                <a:latin typeface="Arial" charset="0"/>
                <a:cs typeface="Arial" charset="0"/>
              </a:rPr>
              <a:t> </a:t>
            </a:r>
            <a:r>
              <a:rPr lang="en-US" sz="4400" b="1" dirty="0" err="1">
                <a:latin typeface="Arial" charset="0"/>
                <a:cs typeface="Arial" charset="0"/>
              </a:rPr>
              <a:t>d’aquesta</a:t>
            </a:r>
            <a:r>
              <a:rPr lang="en-US" sz="4400" b="1" dirty="0">
                <a:latin typeface="Arial" charset="0"/>
                <a:cs typeface="Arial" charset="0"/>
              </a:rPr>
              <a:t> </a:t>
            </a:r>
            <a:r>
              <a:rPr lang="en-US" sz="4400" b="1" dirty="0" err="1">
                <a:latin typeface="Arial" charset="0"/>
                <a:cs typeface="Arial" charset="0"/>
              </a:rPr>
              <a:t>diapositiva</a:t>
            </a:r>
            <a:endParaRPr lang="en-US" dirty="0"/>
          </a:p>
        </p:txBody>
      </p:sp>
      <p:sp>
        <p:nvSpPr>
          <p:cNvPr id="25" name="Marcador de texto 18">
            <a:extLst>
              <a:ext uri="{FF2B5EF4-FFF2-40B4-BE49-F238E27FC236}">
                <a16:creationId xmlns:a16="http://schemas.microsoft.com/office/drawing/2014/main" id="{AB538B54-589A-7B84-89E3-013011072E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1821" y="1082568"/>
            <a:ext cx="11209337" cy="3762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dirty="0" err="1"/>
              <a:t>Sóc</a:t>
            </a:r>
            <a:r>
              <a:rPr lang="es-ES" dirty="0"/>
              <a:t> un </a:t>
            </a:r>
            <a:r>
              <a:rPr lang="es-ES" dirty="0" err="1"/>
              <a:t>subtítol</a:t>
            </a:r>
            <a:endParaRPr lang="es-E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nca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>
            <a:extLst>
              <a:ext uri="{FF2B5EF4-FFF2-40B4-BE49-F238E27FC236}">
                <a16:creationId xmlns:a16="http://schemas.microsoft.com/office/drawing/2014/main" id="{9E6F78F2-3E60-72F8-A212-5E8813FCEB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148" y="2650467"/>
            <a:ext cx="4679703" cy="155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685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ol apar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1822" y="2874975"/>
            <a:ext cx="11209337" cy="5540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z="4400" b="1" dirty="0" err="1">
                <a:latin typeface="Arial" charset="0"/>
                <a:cs typeface="Arial" charset="0"/>
              </a:rPr>
              <a:t>Sóc</a:t>
            </a:r>
            <a:r>
              <a:rPr lang="en-US" sz="4400" b="1" dirty="0">
                <a:latin typeface="Arial" charset="0"/>
                <a:cs typeface="Arial" charset="0"/>
              </a:rPr>
              <a:t> </a:t>
            </a:r>
            <a:r>
              <a:rPr lang="en-US" sz="4400" b="1" dirty="0" err="1">
                <a:latin typeface="Arial" charset="0"/>
                <a:cs typeface="Arial" charset="0"/>
              </a:rPr>
              <a:t>el</a:t>
            </a:r>
            <a:r>
              <a:rPr lang="en-US" sz="4400" b="1" dirty="0">
                <a:latin typeface="Arial" charset="0"/>
                <a:cs typeface="Arial" charset="0"/>
              </a:rPr>
              <a:t> </a:t>
            </a:r>
            <a:r>
              <a:rPr lang="en-US" sz="4400" b="1" dirty="0" err="1">
                <a:latin typeface="Arial" charset="0"/>
                <a:cs typeface="Arial" charset="0"/>
              </a:rPr>
              <a:t>títol</a:t>
            </a:r>
            <a:r>
              <a:rPr lang="en-US" sz="4400" b="1" dirty="0">
                <a:latin typeface="Arial" charset="0"/>
                <a:cs typeface="Arial" charset="0"/>
              </a:rPr>
              <a:t> </a:t>
            </a:r>
            <a:r>
              <a:rPr lang="en-US" sz="4400" b="1" dirty="0" err="1">
                <a:latin typeface="Arial" charset="0"/>
                <a:cs typeface="Arial" charset="0"/>
              </a:rPr>
              <a:t>d’apartat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09850" y="648006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6677EB4-BCD6-5F42-969E-CDFD280AD676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7" name="Straight Connector 7">
            <a:extLst>
              <a:ext uri="{FF2B5EF4-FFF2-40B4-BE49-F238E27FC236}">
                <a16:creationId xmlns:a16="http://schemas.microsoft.com/office/drawing/2014/main" id="{6ECA63FB-B510-DE36-6DDE-A95A7E38F143}"/>
              </a:ext>
            </a:extLst>
          </p:cNvPr>
          <p:cNvCxnSpPr>
            <a:cxnSpLocks/>
          </p:cNvCxnSpPr>
          <p:nvPr userDrawn="1"/>
        </p:nvCxnSpPr>
        <p:spPr>
          <a:xfrm>
            <a:off x="322825" y="6399382"/>
            <a:ext cx="11730225" cy="0"/>
          </a:xfrm>
          <a:prstGeom prst="line">
            <a:avLst/>
          </a:prstGeom>
          <a:ln w="22225" cap="rnd">
            <a:solidFill>
              <a:schemeClr val="bg1">
                <a:lumMod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uadroTexto 9">
            <a:extLst>
              <a:ext uri="{FF2B5EF4-FFF2-40B4-BE49-F238E27FC236}">
                <a16:creationId xmlns:a16="http://schemas.microsoft.com/office/drawing/2014/main" id="{BA5AB356-75AE-EA69-E26F-F1D1B8F954E7}"/>
              </a:ext>
            </a:extLst>
          </p:cNvPr>
          <p:cNvSpPr txBox="1"/>
          <p:nvPr userDrawn="1"/>
        </p:nvSpPr>
        <p:spPr>
          <a:xfrm>
            <a:off x="247425" y="6480063"/>
            <a:ext cx="29906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bg1">
                    <a:lumMod val="50000"/>
                  </a:schemeClr>
                </a:solidFill>
              </a:rPr>
              <a:t>ATM | </a:t>
            </a:r>
            <a:r>
              <a:rPr lang="es-ES" sz="1200" dirty="0" err="1">
                <a:solidFill>
                  <a:schemeClr val="bg1">
                    <a:lumMod val="50000"/>
                  </a:schemeClr>
                </a:solidFill>
              </a:rPr>
              <a:t>Autoritat</a:t>
            </a:r>
            <a:r>
              <a:rPr lang="es-ES" sz="1200" dirty="0">
                <a:solidFill>
                  <a:schemeClr val="bg1">
                    <a:lumMod val="50000"/>
                  </a:schemeClr>
                </a:solidFill>
              </a:rPr>
              <a:t> del </a:t>
            </a:r>
            <a:r>
              <a:rPr lang="es-ES" sz="1200" dirty="0" err="1">
                <a:solidFill>
                  <a:schemeClr val="bg1">
                    <a:lumMod val="50000"/>
                  </a:schemeClr>
                </a:solidFill>
              </a:rPr>
              <a:t>Transport</a:t>
            </a:r>
            <a:r>
              <a:rPr lang="es-E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1200" dirty="0" err="1">
                <a:solidFill>
                  <a:schemeClr val="bg1">
                    <a:lumMod val="50000"/>
                  </a:schemeClr>
                </a:solidFill>
              </a:rPr>
              <a:t>Metropolità</a:t>
            </a:r>
            <a:endParaRPr lang="es-E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Marcador de texto 18">
            <a:extLst>
              <a:ext uri="{FF2B5EF4-FFF2-40B4-BE49-F238E27FC236}">
                <a16:creationId xmlns:a16="http://schemas.microsoft.com/office/drawing/2014/main" id="{5FE859FA-FCBE-3073-9C49-CC5DA58BD2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1821" y="3472032"/>
            <a:ext cx="11209337" cy="376238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s-ES" dirty="0" err="1"/>
              <a:t>Sóc</a:t>
            </a:r>
            <a:r>
              <a:rPr lang="es-ES" dirty="0"/>
              <a:t> un </a:t>
            </a:r>
            <a:r>
              <a:rPr lang="es-ES" dirty="0" err="1"/>
              <a:t>subtítol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55466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ingut bà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1822" y="485511"/>
            <a:ext cx="11209337" cy="554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z="4400" b="1" dirty="0" err="1">
                <a:latin typeface="Arial" charset="0"/>
                <a:cs typeface="Arial" charset="0"/>
              </a:rPr>
              <a:t>Sóc</a:t>
            </a:r>
            <a:r>
              <a:rPr lang="en-US" sz="4400" b="1" dirty="0">
                <a:latin typeface="Arial" charset="0"/>
                <a:cs typeface="Arial" charset="0"/>
              </a:rPr>
              <a:t> </a:t>
            </a:r>
            <a:r>
              <a:rPr lang="en-US" sz="4400" b="1" dirty="0" err="1">
                <a:latin typeface="Arial" charset="0"/>
                <a:cs typeface="Arial" charset="0"/>
              </a:rPr>
              <a:t>el</a:t>
            </a:r>
            <a:r>
              <a:rPr lang="en-US" sz="4400" b="1" dirty="0">
                <a:latin typeface="Arial" charset="0"/>
                <a:cs typeface="Arial" charset="0"/>
              </a:rPr>
              <a:t> </a:t>
            </a:r>
            <a:r>
              <a:rPr lang="en-US" sz="4400" b="1" dirty="0" err="1">
                <a:latin typeface="Arial" charset="0"/>
                <a:cs typeface="Arial" charset="0"/>
              </a:rPr>
              <a:t>títol</a:t>
            </a:r>
            <a:r>
              <a:rPr lang="en-US" sz="4400" b="1" dirty="0">
                <a:latin typeface="Arial" charset="0"/>
                <a:cs typeface="Arial" charset="0"/>
              </a:rPr>
              <a:t> </a:t>
            </a:r>
            <a:r>
              <a:rPr lang="en-US" sz="4400" b="1" dirty="0" err="1">
                <a:latin typeface="Arial" charset="0"/>
                <a:cs typeface="Arial" charset="0"/>
              </a:rPr>
              <a:t>d’aquesta</a:t>
            </a:r>
            <a:r>
              <a:rPr lang="en-US" sz="4400" b="1" dirty="0">
                <a:latin typeface="Arial" charset="0"/>
                <a:cs typeface="Arial" charset="0"/>
              </a:rPr>
              <a:t> </a:t>
            </a:r>
            <a:r>
              <a:rPr lang="en-US" sz="4400" b="1" dirty="0" err="1">
                <a:latin typeface="Arial" charset="0"/>
                <a:cs typeface="Arial" charset="0"/>
              </a:rPr>
              <a:t>diapositiva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09850" y="648006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6677EB4-BCD6-5F42-969E-CDFD280AD676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7" name="Straight Connector 7">
            <a:extLst>
              <a:ext uri="{FF2B5EF4-FFF2-40B4-BE49-F238E27FC236}">
                <a16:creationId xmlns:a16="http://schemas.microsoft.com/office/drawing/2014/main" id="{6ECA63FB-B510-DE36-6DDE-A95A7E38F143}"/>
              </a:ext>
            </a:extLst>
          </p:cNvPr>
          <p:cNvCxnSpPr>
            <a:cxnSpLocks/>
          </p:cNvCxnSpPr>
          <p:nvPr userDrawn="1"/>
        </p:nvCxnSpPr>
        <p:spPr>
          <a:xfrm>
            <a:off x="322825" y="6399382"/>
            <a:ext cx="11730225" cy="0"/>
          </a:xfrm>
          <a:prstGeom prst="line">
            <a:avLst/>
          </a:prstGeom>
          <a:ln w="22225" cap="rnd">
            <a:solidFill>
              <a:schemeClr val="bg1">
                <a:lumMod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uadroTexto 9">
            <a:extLst>
              <a:ext uri="{FF2B5EF4-FFF2-40B4-BE49-F238E27FC236}">
                <a16:creationId xmlns:a16="http://schemas.microsoft.com/office/drawing/2014/main" id="{BA5AB356-75AE-EA69-E26F-F1D1B8F954E7}"/>
              </a:ext>
            </a:extLst>
          </p:cNvPr>
          <p:cNvSpPr txBox="1"/>
          <p:nvPr userDrawn="1"/>
        </p:nvSpPr>
        <p:spPr>
          <a:xfrm>
            <a:off x="247425" y="6480063"/>
            <a:ext cx="29906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bg1">
                    <a:lumMod val="50000"/>
                  </a:schemeClr>
                </a:solidFill>
              </a:rPr>
              <a:t>ATM | </a:t>
            </a:r>
            <a:r>
              <a:rPr lang="es-ES" sz="1200" dirty="0" err="1">
                <a:solidFill>
                  <a:schemeClr val="bg1">
                    <a:lumMod val="50000"/>
                  </a:schemeClr>
                </a:solidFill>
              </a:rPr>
              <a:t>Autoritat</a:t>
            </a:r>
            <a:r>
              <a:rPr lang="es-ES" sz="1200" dirty="0">
                <a:solidFill>
                  <a:schemeClr val="bg1">
                    <a:lumMod val="50000"/>
                  </a:schemeClr>
                </a:solidFill>
              </a:rPr>
              <a:t> del </a:t>
            </a:r>
            <a:r>
              <a:rPr lang="es-ES" sz="1200" dirty="0" err="1">
                <a:solidFill>
                  <a:schemeClr val="bg1">
                    <a:lumMod val="50000"/>
                  </a:schemeClr>
                </a:solidFill>
              </a:rPr>
              <a:t>Transport</a:t>
            </a:r>
            <a:r>
              <a:rPr lang="es-E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1200" dirty="0" err="1">
                <a:solidFill>
                  <a:schemeClr val="bg1">
                    <a:lumMod val="50000"/>
                  </a:schemeClr>
                </a:solidFill>
              </a:rPr>
              <a:t>Metropolità</a:t>
            </a:r>
            <a:endParaRPr lang="es-E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Marcador de texto 18">
            <a:extLst>
              <a:ext uri="{FF2B5EF4-FFF2-40B4-BE49-F238E27FC236}">
                <a16:creationId xmlns:a16="http://schemas.microsoft.com/office/drawing/2014/main" id="{5FE859FA-FCBE-3073-9C49-CC5DA58BD2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1821" y="1082568"/>
            <a:ext cx="11209337" cy="3762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dirty="0" err="1"/>
              <a:t>Sóc</a:t>
            </a:r>
            <a:r>
              <a:rPr lang="es-ES" dirty="0"/>
              <a:t> un </a:t>
            </a:r>
            <a:r>
              <a:rPr lang="es-ES" dirty="0" err="1"/>
              <a:t>subtítol</a:t>
            </a:r>
            <a:endParaRPr lang="es-ES" dirty="0"/>
          </a:p>
        </p:txBody>
      </p:sp>
      <p:sp>
        <p:nvSpPr>
          <p:cNvPr id="23" name="Marcador de contenido 22">
            <a:extLst>
              <a:ext uri="{FF2B5EF4-FFF2-40B4-BE49-F238E27FC236}">
                <a16:creationId xmlns:a16="http://schemas.microsoft.com/office/drawing/2014/main" id="{230E6088-E72C-CB99-BEFB-A0CB7613489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2438" y="1731963"/>
            <a:ext cx="11209337" cy="440055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ingut + imat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1822" y="485511"/>
            <a:ext cx="11209337" cy="554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z="4400" b="1" dirty="0" err="1">
                <a:latin typeface="Arial" charset="0"/>
                <a:cs typeface="Arial" charset="0"/>
              </a:rPr>
              <a:t>Sóc</a:t>
            </a:r>
            <a:r>
              <a:rPr lang="en-US" sz="4400" b="1" dirty="0">
                <a:latin typeface="Arial" charset="0"/>
                <a:cs typeface="Arial" charset="0"/>
              </a:rPr>
              <a:t> </a:t>
            </a:r>
            <a:r>
              <a:rPr lang="en-US" sz="4400" b="1" dirty="0" err="1">
                <a:latin typeface="Arial" charset="0"/>
                <a:cs typeface="Arial" charset="0"/>
              </a:rPr>
              <a:t>el</a:t>
            </a:r>
            <a:r>
              <a:rPr lang="en-US" sz="4400" b="1" dirty="0">
                <a:latin typeface="Arial" charset="0"/>
                <a:cs typeface="Arial" charset="0"/>
              </a:rPr>
              <a:t> </a:t>
            </a:r>
            <a:r>
              <a:rPr lang="en-US" sz="4400" b="1" dirty="0" err="1">
                <a:latin typeface="Arial" charset="0"/>
                <a:cs typeface="Arial" charset="0"/>
              </a:rPr>
              <a:t>títol</a:t>
            </a:r>
            <a:r>
              <a:rPr lang="en-US" sz="4400" b="1" dirty="0">
                <a:latin typeface="Arial" charset="0"/>
                <a:cs typeface="Arial" charset="0"/>
              </a:rPr>
              <a:t> </a:t>
            </a:r>
            <a:r>
              <a:rPr lang="en-US" sz="4400" b="1" dirty="0" err="1">
                <a:latin typeface="Arial" charset="0"/>
                <a:cs typeface="Arial" charset="0"/>
              </a:rPr>
              <a:t>d’aquesta</a:t>
            </a:r>
            <a:r>
              <a:rPr lang="en-US" sz="4400" b="1" dirty="0">
                <a:latin typeface="Arial" charset="0"/>
                <a:cs typeface="Arial" charset="0"/>
              </a:rPr>
              <a:t> </a:t>
            </a:r>
            <a:r>
              <a:rPr lang="en-US" sz="4400" b="1" dirty="0" err="1">
                <a:latin typeface="Arial" charset="0"/>
                <a:cs typeface="Arial" charset="0"/>
              </a:rPr>
              <a:t>diapositiva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09850" y="648006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6677EB4-BCD6-5F42-969E-CDFD280AD676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7" name="Straight Connector 7">
            <a:extLst>
              <a:ext uri="{FF2B5EF4-FFF2-40B4-BE49-F238E27FC236}">
                <a16:creationId xmlns:a16="http://schemas.microsoft.com/office/drawing/2014/main" id="{6ECA63FB-B510-DE36-6DDE-A95A7E38F143}"/>
              </a:ext>
            </a:extLst>
          </p:cNvPr>
          <p:cNvCxnSpPr>
            <a:cxnSpLocks/>
          </p:cNvCxnSpPr>
          <p:nvPr userDrawn="1"/>
        </p:nvCxnSpPr>
        <p:spPr>
          <a:xfrm>
            <a:off x="322825" y="6399382"/>
            <a:ext cx="11730225" cy="0"/>
          </a:xfrm>
          <a:prstGeom prst="line">
            <a:avLst/>
          </a:prstGeom>
          <a:ln w="22225" cap="rnd">
            <a:solidFill>
              <a:schemeClr val="bg1">
                <a:lumMod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uadroTexto 9">
            <a:extLst>
              <a:ext uri="{FF2B5EF4-FFF2-40B4-BE49-F238E27FC236}">
                <a16:creationId xmlns:a16="http://schemas.microsoft.com/office/drawing/2014/main" id="{BA5AB356-75AE-EA69-E26F-F1D1B8F954E7}"/>
              </a:ext>
            </a:extLst>
          </p:cNvPr>
          <p:cNvSpPr txBox="1"/>
          <p:nvPr userDrawn="1"/>
        </p:nvSpPr>
        <p:spPr>
          <a:xfrm>
            <a:off x="247425" y="6480063"/>
            <a:ext cx="29906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bg1">
                    <a:lumMod val="50000"/>
                  </a:schemeClr>
                </a:solidFill>
              </a:rPr>
              <a:t>ATM | </a:t>
            </a:r>
            <a:r>
              <a:rPr lang="es-ES" sz="1200" dirty="0" err="1">
                <a:solidFill>
                  <a:schemeClr val="bg1">
                    <a:lumMod val="50000"/>
                  </a:schemeClr>
                </a:solidFill>
              </a:rPr>
              <a:t>Autoritat</a:t>
            </a:r>
            <a:r>
              <a:rPr lang="es-ES" sz="1200" dirty="0">
                <a:solidFill>
                  <a:schemeClr val="bg1">
                    <a:lumMod val="50000"/>
                  </a:schemeClr>
                </a:solidFill>
              </a:rPr>
              <a:t> del </a:t>
            </a:r>
            <a:r>
              <a:rPr lang="es-ES" sz="1200" dirty="0" err="1">
                <a:solidFill>
                  <a:schemeClr val="bg1">
                    <a:lumMod val="50000"/>
                  </a:schemeClr>
                </a:solidFill>
              </a:rPr>
              <a:t>Transport</a:t>
            </a:r>
            <a:r>
              <a:rPr lang="es-E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1200" dirty="0" err="1">
                <a:solidFill>
                  <a:schemeClr val="bg1">
                    <a:lumMod val="50000"/>
                  </a:schemeClr>
                </a:solidFill>
              </a:rPr>
              <a:t>Metropolità</a:t>
            </a:r>
            <a:endParaRPr lang="es-E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Marcador de texto 18">
            <a:extLst>
              <a:ext uri="{FF2B5EF4-FFF2-40B4-BE49-F238E27FC236}">
                <a16:creationId xmlns:a16="http://schemas.microsoft.com/office/drawing/2014/main" id="{5FE859FA-FCBE-3073-9C49-CC5DA58BD2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1821" y="1082568"/>
            <a:ext cx="11209337" cy="3762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dirty="0" err="1"/>
              <a:t>Sóc</a:t>
            </a:r>
            <a:r>
              <a:rPr lang="es-ES" dirty="0"/>
              <a:t> un </a:t>
            </a:r>
            <a:r>
              <a:rPr lang="es-ES" dirty="0" err="1"/>
              <a:t>subtítol</a:t>
            </a:r>
            <a:endParaRPr lang="es-ES" dirty="0"/>
          </a:p>
        </p:txBody>
      </p:sp>
      <p:sp>
        <p:nvSpPr>
          <p:cNvPr id="23" name="Marcador de contenido 22">
            <a:extLst>
              <a:ext uri="{FF2B5EF4-FFF2-40B4-BE49-F238E27FC236}">
                <a16:creationId xmlns:a16="http://schemas.microsoft.com/office/drawing/2014/main" id="{230E6088-E72C-CB99-BEFB-A0CB7613489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2438" y="1731963"/>
            <a:ext cx="5442753" cy="440055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A6235FA6-4F2C-A4D1-B5CE-664D58D0591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19022" y="1731963"/>
            <a:ext cx="5442753" cy="440055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en el icono para agregar una imagen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2920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ingut + gràf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1822" y="485511"/>
            <a:ext cx="11209337" cy="554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z="4400" b="1" dirty="0" err="1">
                <a:latin typeface="Arial" charset="0"/>
                <a:cs typeface="Arial" charset="0"/>
              </a:rPr>
              <a:t>Sóc</a:t>
            </a:r>
            <a:r>
              <a:rPr lang="en-US" sz="4400" b="1" dirty="0">
                <a:latin typeface="Arial" charset="0"/>
                <a:cs typeface="Arial" charset="0"/>
              </a:rPr>
              <a:t> </a:t>
            </a:r>
            <a:r>
              <a:rPr lang="en-US" sz="4400" b="1" dirty="0" err="1">
                <a:latin typeface="Arial" charset="0"/>
                <a:cs typeface="Arial" charset="0"/>
              </a:rPr>
              <a:t>el</a:t>
            </a:r>
            <a:r>
              <a:rPr lang="en-US" sz="4400" b="1" dirty="0">
                <a:latin typeface="Arial" charset="0"/>
                <a:cs typeface="Arial" charset="0"/>
              </a:rPr>
              <a:t> </a:t>
            </a:r>
            <a:r>
              <a:rPr lang="en-US" sz="4400" b="1" dirty="0" err="1">
                <a:latin typeface="Arial" charset="0"/>
                <a:cs typeface="Arial" charset="0"/>
              </a:rPr>
              <a:t>títol</a:t>
            </a:r>
            <a:r>
              <a:rPr lang="en-US" sz="4400" b="1" dirty="0">
                <a:latin typeface="Arial" charset="0"/>
                <a:cs typeface="Arial" charset="0"/>
              </a:rPr>
              <a:t> </a:t>
            </a:r>
            <a:r>
              <a:rPr lang="en-US" sz="4400" b="1" dirty="0" err="1">
                <a:latin typeface="Arial" charset="0"/>
                <a:cs typeface="Arial" charset="0"/>
              </a:rPr>
              <a:t>d’aquesta</a:t>
            </a:r>
            <a:r>
              <a:rPr lang="en-US" sz="4400" b="1" dirty="0">
                <a:latin typeface="Arial" charset="0"/>
                <a:cs typeface="Arial" charset="0"/>
              </a:rPr>
              <a:t> </a:t>
            </a:r>
            <a:r>
              <a:rPr lang="en-US" sz="4400" b="1" dirty="0" err="1">
                <a:latin typeface="Arial" charset="0"/>
                <a:cs typeface="Arial" charset="0"/>
              </a:rPr>
              <a:t>diapositiva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09850" y="648006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6677EB4-BCD6-5F42-969E-CDFD280AD676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7" name="Straight Connector 7">
            <a:extLst>
              <a:ext uri="{FF2B5EF4-FFF2-40B4-BE49-F238E27FC236}">
                <a16:creationId xmlns:a16="http://schemas.microsoft.com/office/drawing/2014/main" id="{6ECA63FB-B510-DE36-6DDE-A95A7E38F143}"/>
              </a:ext>
            </a:extLst>
          </p:cNvPr>
          <p:cNvCxnSpPr>
            <a:cxnSpLocks/>
          </p:cNvCxnSpPr>
          <p:nvPr userDrawn="1"/>
        </p:nvCxnSpPr>
        <p:spPr>
          <a:xfrm>
            <a:off x="322825" y="6399382"/>
            <a:ext cx="11730225" cy="0"/>
          </a:xfrm>
          <a:prstGeom prst="line">
            <a:avLst/>
          </a:prstGeom>
          <a:ln w="22225" cap="rnd">
            <a:solidFill>
              <a:schemeClr val="bg1">
                <a:lumMod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uadroTexto 9">
            <a:extLst>
              <a:ext uri="{FF2B5EF4-FFF2-40B4-BE49-F238E27FC236}">
                <a16:creationId xmlns:a16="http://schemas.microsoft.com/office/drawing/2014/main" id="{BA5AB356-75AE-EA69-E26F-F1D1B8F954E7}"/>
              </a:ext>
            </a:extLst>
          </p:cNvPr>
          <p:cNvSpPr txBox="1"/>
          <p:nvPr userDrawn="1"/>
        </p:nvSpPr>
        <p:spPr>
          <a:xfrm>
            <a:off x="247425" y="6480063"/>
            <a:ext cx="29906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bg1">
                    <a:lumMod val="50000"/>
                  </a:schemeClr>
                </a:solidFill>
              </a:rPr>
              <a:t>ATM | </a:t>
            </a:r>
            <a:r>
              <a:rPr lang="es-ES" sz="1200" dirty="0" err="1">
                <a:solidFill>
                  <a:schemeClr val="bg1">
                    <a:lumMod val="50000"/>
                  </a:schemeClr>
                </a:solidFill>
              </a:rPr>
              <a:t>Autoritat</a:t>
            </a:r>
            <a:r>
              <a:rPr lang="es-ES" sz="1200" dirty="0">
                <a:solidFill>
                  <a:schemeClr val="bg1">
                    <a:lumMod val="50000"/>
                  </a:schemeClr>
                </a:solidFill>
              </a:rPr>
              <a:t> del </a:t>
            </a:r>
            <a:r>
              <a:rPr lang="es-ES" sz="1200" dirty="0" err="1">
                <a:solidFill>
                  <a:schemeClr val="bg1">
                    <a:lumMod val="50000"/>
                  </a:schemeClr>
                </a:solidFill>
              </a:rPr>
              <a:t>Transport</a:t>
            </a:r>
            <a:r>
              <a:rPr lang="es-E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1200" dirty="0" err="1">
                <a:solidFill>
                  <a:schemeClr val="bg1">
                    <a:lumMod val="50000"/>
                  </a:schemeClr>
                </a:solidFill>
              </a:rPr>
              <a:t>Metropolità</a:t>
            </a:r>
            <a:endParaRPr lang="es-E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Marcador de texto 18">
            <a:extLst>
              <a:ext uri="{FF2B5EF4-FFF2-40B4-BE49-F238E27FC236}">
                <a16:creationId xmlns:a16="http://schemas.microsoft.com/office/drawing/2014/main" id="{5FE859FA-FCBE-3073-9C49-CC5DA58BD2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1821" y="1082568"/>
            <a:ext cx="11209337" cy="3762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dirty="0" err="1"/>
              <a:t>Sóc</a:t>
            </a:r>
            <a:r>
              <a:rPr lang="es-ES" dirty="0"/>
              <a:t> un </a:t>
            </a:r>
            <a:r>
              <a:rPr lang="es-ES" dirty="0" err="1"/>
              <a:t>subtítol</a:t>
            </a:r>
            <a:endParaRPr lang="es-ES" dirty="0"/>
          </a:p>
        </p:txBody>
      </p:sp>
      <p:sp>
        <p:nvSpPr>
          <p:cNvPr id="9" name="Marcador de gráfico 8">
            <a:extLst>
              <a:ext uri="{FF2B5EF4-FFF2-40B4-BE49-F238E27FC236}">
                <a16:creationId xmlns:a16="http://schemas.microsoft.com/office/drawing/2014/main" id="{6FF9A5D5-F5BB-D4B1-3CED-3A9BA359CAC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207125" y="1725674"/>
            <a:ext cx="5454650" cy="438461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en el icono para agregar un gráfico</a:t>
            </a:r>
            <a:endParaRPr lang="es-ES" dirty="0"/>
          </a:p>
        </p:txBody>
      </p:sp>
      <p:sp>
        <p:nvSpPr>
          <p:cNvPr id="11" name="Marcador de contenido 22">
            <a:extLst>
              <a:ext uri="{FF2B5EF4-FFF2-40B4-BE49-F238E27FC236}">
                <a16:creationId xmlns:a16="http://schemas.microsoft.com/office/drawing/2014/main" id="{FC2C8125-F34C-CC3F-2C0D-4D8F09F15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2438" y="1731963"/>
            <a:ext cx="5442753" cy="440055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</p:spTree>
    <p:extLst>
      <p:ext uri="{BB962C8B-B14F-4D97-AF65-F5344CB8AC3E}">
        <p14:creationId xmlns:p14="http://schemas.microsoft.com/office/powerpoint/2010/main" val="3400826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9730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0264A7-8910-705C-3E27-1E36A4BFC0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EE39F60-22E9-1725-A7D4-6186E738A3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74B8F5-A2C9-A0D4-2163-6C831E451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D539-689E-4181-91F4-52CCB202073D}" type="datetimeFigureOut">
              <a:rPr lang="es-ES" smtClean="0"/>
              <a:t>04/10/2023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4818E9B-0FD3-44A5-760D-4503815F5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3AD5D93-3BEE-E0EE-4FAC-6FCDAE9D4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BC89F-2ACA-4483-B23B-30FB2B9C216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8170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8965506-1A37-C05C-297F-C7F83E388667}"/>
              </a:ext>
            </a:extLst>
          </p:cNvPr>
          <p:cNvCxnSpPr>
            <a:cxnSpLocks/>
          </p:cNvCxnSpPr>
          <p:nvPr userDrawn="1"/>
        </p:nvCxnSpPr>
        <p:spPr>
          <a:xfrm>
            <a:off x="577706" y="2583318"/>
            <a:ext cx="4381569" cy="0"/>
          </a:xfrm>
          <a:prstGeom prst="line">
            <a:avLst/>
          </a:prstGeom>
          <a:ln w="38100" cap="rnd">
            <a:solidFill>
              <a:schemeClr val="accent5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6ABBF8F0-779B-BB82-E396-7D94654660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3010" y="440806"/>
            <a:ext cx="4885055" cy="19861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 err="1"/>
              <a:t>Comença</a:t>
            </a:r>
            <a:r>
              <a:rPr lang="es-ES" dirty="0"/>
              <a:t> </a:t>
            </a:r>
            <a:r>
              <a:rPr lang="es-ES" dirty="0" err="1"/>
              <a:t>afegint</a:t>
            </a:r>
            <a:r>
              <a:rPr lang="es-ES" dirty="0"/>
              <a:t> un </a:t>
            </a:r>
            <a:r>
              <a:rPr lang="es-ES" dirty="0" err="1"/>
              <a:t>títol</a:t>
            </a:r>
            <a:r>
              <a:rPr lang="es-ES" dirty="0"/>
              <a:t> a la </a:t>
            </a:r>
            <a:r>
              <a:rPr lang="es-ES" dirty="0" err="1"/>
              <a:t>teva</a:t>
            </a:r>
            <a:r>
              <a:rPr lang="es-ES" dirty="0"/>
              <a:t> </a:t>
            </a:r>
            <a:r>
              <a:rPr lang="es-ES" dirty="0" err="1"/>
              <a:t>presentació</a:t>
            </a:r>
            <a:endParaRPr lang="es-ES" dirty="0"/>
          </a:p>
        </p:txBody>
      </p:sp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7BEA4B4B-EEF3-DC0F-BD48-D764838C05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3010" y="2736189"/>
            <a:ext cx="5005369" cy="371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s-ES" dirty="0" err="1"/>
              <a:t>Nom</a:t>
            </a:r>
            <a:r>
              <a:rPr lang="es-ES" dirty="0"/>
              <a:t> de la jornada o reunió</a:t>
            </a:r>
          </a:p>
        </p:txBody>
      </p:sp>
      <p:sp>
        <p:nvSpPr>
          <p:cNvPr id="16" name="Marcador de contenido 15">
            <a:extLst>
              <a:ext uri="{FF2B5EF4-FFF2-40B4-BE49-F238E27FC236}">
                <a16:creationId xmlns:a16="http://schemas.microsoft.com/office/drawing/2014/main" id="{8E004F55-F291-1D91-3A62-5AF6AC5F14F0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83010" y="3138063"/>
            <a:ext cx="3798888" cy="3667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Data i </a:t>
            </a:r>
            <a:r>
              <a:rPr lang="es-ES" dirty="0" err="1"/>
              <a:t>lloc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3969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àc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6ABBF8F0-779B-BB82-E396-7D94654660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5075" y="2972430"/>
            <a:ext cx="3594136" cy="8285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Gràcies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06032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4441B95-2E67-EF0F-DBA5-4BC632C214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9850" y="648006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6677EB4-BCD6-5F42-969E-CDFD280AD676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3" name="Straight Connector 7">
            <a:extLst>
              <a:ext uri="{FF2B5EF4-FFF2-40B4-BE49-F238E27FC236}">
                <a16:creationId xmlns:a16="http://schemas.microsoft.com/office/drawing/2014/main" id="{FA0C8E72-1D96-0571-1314-F70ED38C777B}"/>
              </a:ext>
            </a:extLst>
          </p:cNvPr>
          <p:cNvCxnSpPr>
            <a:cxnSpLocks/>
          </p:cNvCxnSpPr>
          <p:nvPr userDrawn="1"/>
        </p:nvCxnSpPr>
        <p:spPr>
          <a:xfrm>
            <a:off x="322825" y="6399382"/>
            <a:ext cx="11730225" cy="0"/>
          </a:xfrm>
          <a:prstGeom prst="line">
            <a:avLst/>
          </a:prstGeom>
          <a:ln w="22225" cap="rnd">
            <a:solidFill>
              <a:schemeClr val="bg1">
                <a:lumMod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F82FA08-385A-B5AB-EE0F-F8CF7CF6F7C5}"/>
              </a:ext>
            </a:extLst>
          </p:cNvPr>
          <p:cNvSpPr txBox="1"/>
          <p:nvPr userDrawn="1"/>
        </p:nvSpPr>
        <p:spPr>
          <a:xfrm>
            <a:off x="247425" y="6480063"/>
            <a:ext cx="29906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bg1">
                    <a:lumMod val="50000"/>
                  </a:schemeClr>
                </a:solidFill>
              </a:rPr>
              <a:t>ATM | </a:t>
            </a:r>
            <a:r>
              <a:rPr lang="es-ES" sz="1200" dirty="0" err="1">
                <a:solidFill>
                  <a:schemeClr val="bg1">
                    <a:lumMod val="50000"/>
                  </a:schemeClr>
                </a:solidFill>
              </a:rPr>
              <a:t>Autoritat</a:t>
            </a:r>
            <a:r>
              <a:rPr lang="es-ES" sz="1200" dirty="0">
                <a:solidFill>
                  <a:schemeClr val="bg1">
                    <a:lumMod val="50000"/>
                  </a:schemeClr>
                </a:solidFill>
              </a:rPr>
              <a:t> del </a:t>
            </a:r>
            <a:r>
              <a:rPr lang="es-ES" sz="1200" dirty="0" err="1">
                <a:solidFill>
                  <a:schemeClr val="bg1">
                    <a:lumMod val="50000"/>
                  </a:schemeClr>
                </a:solidFill>
              </a:rPr>
              <a:t>Transport</a:t>
            </a:r>
            <a:r>
              <a:rPr lang="es-E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1200" dirty="0" err="1">
                <a:solidFill>
                  <a:schemeClr val="bg1">
                    <a:lumMod val="50000"/>
                  </a:schemeClr>
                </a:solidFill>
              </a:rPr>
              <a:t>Metropolità</a:t>
            </a:r>
            <a:endParaRPr lang="es-E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341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7" r:id="rId2"/>
    <p:sldLayoutId id="2147483871" r:id="rId3"/>
    <p:sldLayoutId id="2147483875" r:id="rId4"/>
    <p:sldLayoutId id="2147483876" r:id="rId5"/>
    <p:sldLayoutId id="2147483898" r:id="rId6"/>
    <p:sldLayoutId id="214748389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4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9">
            <a:extLst>
              <a:ext uri="{FF2B5EF4-FFF2-40B4-BE49-F238E27FC236}">
                <a16:creationId xmlns:a16="http://schemas.microsoft.com/office/drawing/2014/main" id="{8107FBD7-7F73-ECAC-C039-1120C159A2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94" y="5453464"/>
            <a:ext cx="3179676" cy="105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909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4033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player.vimeo.com/video/870599498?app_id=122963" TargetMode="Externa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2EE89949-3A67-A3DA-11E5-819B3EED84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3010" y="440806"/>
            <a:ext cx="10213064" cy="1986198"/>
          </a:xfrm>
        </p:spPr>
        <p:txBody>
          <a:bodyPr>
            <a:normAutofit fontScale="92500" lnSpcReduction="20000"/>
          </a:bodyPr>
          <a:lstStyle/>
          <a:p>
            <a:r>
              <a:rPr lang="ca-ES" sz="2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Canvi</a:t>
            </a:r>
            <a:r>
              <a:rPr lang="ca-ES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 en la manera de viatjar en transport públic:</a:t>
            </a:r>
          </a:p>
          <a:p>
            <a:br>
              <a:rPr lang="ca-ES" sz="4400" b="1" dirty="0">
                <a:solidFill>
                  <a:srgbClr val="009A9D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a-ES" i="1" dirty="0">
                <a:solidFill>
                  <a:srgbClr val="009A9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Aviat, només amb la </a:t>
            </a:r>
            <a:br>
              <a:rPr lang="ca-ES" i="1" dirty="0">
                <a:solidFill>
                  <a:srgbClr val="009A9D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a-ES" i="1" dirty="0">
                <a:solidFill>
                  <a:srgbClr val="009A9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T-mobilitat</a:t>
            </a:r>
          </a:p>
          <a:p>
            <a:endParaRPr lang="ca-E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0D98467-F6E9-1364-B705-C37C637F68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a-ES" dirty="0"/>
              <a:t>Dossier de premsa</a:t>
            </a:r>
            <a:endParaRPr lang="es-ES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5F1D6F7-C58E-3B6F-E067-C48F71DA392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ca-ES" dirty="0"/>
              <a:t>14/09/2023</a:t>
            </a:r>
            <a:endParaRPr lang="es-ES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66514218-A2A9-736C-AB73-5D34895F8CA5}"/>
              </a:ext>
            </a:extLst>
          </p:cNvPr>
          <p:cNvSpPr/>
          <p:nvPr/>
        </p:nvSpPr>
        <p:spPr>
          <a:xfrm>
            <a:off x="388882" y="5412828"/>
            <a:ext cx="3436883" cy="1135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Picture 9" descr="Forma&#10;&#10;Descripción generada automáticamente con confianza baja">
            <a:extLst>
              <a:ext uri="{FF2B5EF4-FFF2-40B4-BE49-F238E27FC236}">
                <a16:creationId xmlns:a16="http://schemas.microsoft.com/office/drawing/2014/main" id="{19E2C91F-5075-864D-157C-1D3C6BEF61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10" y="5980386"/>
            <a:ext cx="1760200" cy="585666"/>
          </a:xfrm>
          <a:prstGeom prst="rect">
            <a:avLst/>
          </a:prstGeom>
        </p:spPr>
      </p:pic>
      <p:pic>
        <p:nvPicPr>
          <p:cNvPr id="8" name="Imagen 7" descr="Icono&#10;&#10;Descripción generada automáticamente con confianza baja">
            <a:extLst>
              <a:ext uri="{FF2B5EF4-FFF2-40B4-BE49-F238E27FC236}">
                <a16:creationId xmlns:a16="http://schemas.microsoft.com/office/drawing/2014/main" id="{06AC6FF2-1980-BD7D-8966-3A4272AD8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1960" y="5899539"/>
            <a:ext cx="2184232" cy="666513"/>
          </a:xfrm>
          <a:prstGeom prst="rect">
            <a:avLst/>
          </a:prstGeom>
        </p:spPr>
      </p:pic>
      <p:pic>
        <p:nvPicPr>
          <p:cNvPr id="11" name="Imagen 10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4BD5B3A5-3108-2577-F16A-11606CD9E4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82" t="7502" r="19742"/>
          <a:stretch/>
        </p:blipFill>
        <p:spPr>
          <a:xfrm>
            <a:off x="8463367" y="2975602"/>
            <a:ext cx="3296423" cy="2675506"/>
          </a:xfrm>
          <a:prstGeom prst="rect">
            <a:avLst/>
          </a:prstGeom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7B24F813-1728-405C-FC24-B2E3DA690483}"/>
              </a:ext>
            </a:extLst>
          </p:cNvPr>
          <p:cNvGrpSpPr/>
          <p:nvPr/>
        </p:nvGrpSpPr>
        <p:grpSpPr>
          <a:xfrm>
            <a:off x="3573427" y="3040435"/>
            <a:ext cx="5633089" cy="3186437"/>
            <a:chOff x="7739905" y="2194865"/>
            <a:chExt cx="4909295" cy="2710051"/>
          </a:xfrm>
        </p:grpSpPr>
        <p:pic>
          <p:nvPicPr>
            <p:cNvPr id="9" name="Imagen 8" descr="Interfaz de usuario gráfica&#10;&#10;Descripción generada automáticamente">
              <a:extLst>
                <a:ext uri="{FF2B5EF4-FFF2-40B4-BE49-F238E27FC236}">
                  <a16:creationId xmlns:a16="http://schemas.microsoft.com/office/drawing/2014/main" id="{07BA9DAF-4557-994E-D82E-72979FD70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32705" y="2359015"/>
              <a:ext cx="3816495" cy="2545901"/>
            </a:xfrm>
            <a:prstGeom prst="rect">
              <a:avLst/>
            </a:prstGeom>
          </p:spPr>
        </p:pic>
        <p:pic>
          <p:nvPicPr>
            <p:cNvPr id="12" name="Imagen 11" descr="Interfaz de usuario gráfica, Aplicación&#10;&#10;Descripción generada automáticamente con confianza media">
              <a:extLst>
                <a:ext uri="{FF2B5EF4-FFF2-40B4-BE49-F238E27FC236}">
                  <a16:creationId xmlns:a16="http://schemas.microsoft.com/office/drawing/2014/main" id="{32CD341C-F70A-6A16-9E0B-291899BE1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39905" y="2194865"/>
              <a:ext cx="3203694" cy="21357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86105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6C86CADB-6459-37F2-305C-668204163729}"/>
              </a:ext>
            </a:extLst>
          </p:cNvPr>
          <p:cNvSpPr txBox="1"/>
          <p:nvPr/>
        </p:nvSpPr>
        <p:spPr>
          <a:xfrm>
            <a:off x="109025" y="120521"/>
            <a:ext cx="87527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a-E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Dossier de premsa</a:t>
            </a:r>
            <a:endParaRPr lang="ca-ES" sz="1200" b="1" i="1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5C194AE-1B5A-DDA6-DA5D-359A81C7DF88}"/>
              </a:ext>
            </a:extLst>
          </p:cNvPr>
          <p:cNvSpPr txBox="1"/>
          <p:nvPr/>
        </p:nvSpPr>
        <p:spPr>
          <a:xfrm>
            <a:off x="9845025" y="120521"/>
            <a:ext cx="24630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a-E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14 de setembre de 2023</a:t>
            </a:r>
            <a:endParaRPr lang="ca-ES" sz="1200" b="1" i="1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Imagen 1" descr="Icono&#10;&#10;Descripción generada automáticamente con confianza baja">
            <a:extLst>
              <a:ext uri="{FF2B5EF4-FFF2-40B4-BE49-F238E27FC236}">
                <a16:creationId xmlns:a16="http://schemas.microsoft.com/office/drawing/2014/main" id="{C8329D65-F42B-C04A-3867-C5709DE33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4305" y="6479828"/>
            <a:ext cx="1109477" cy="33855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644BBAF-C279-4026-F2F0-C11F77455195}"/>
              </a:ext>
            </a:extLst>
          </p:cNvPr>
          <p:cNvSpPr txBox="1"/>
          <p:nvPr/>
        </p:nvSpPr>
        <p:spPr>
          <a:xfrm>
            <a:off x="410145" y="1041911"/>
            <a:ext cx="8752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a-ES" sz="2400" b="1" dirty="0">
                <a:solidFill>
                  <a:srgbClr val="009A9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Dades implantació T-mobilitat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94F01C1-3C7C-6ABD-BB73-75C63855BD4A}"/>
              </a:ext>
            </a:extLst>
          </p:cNvPr>
          <p:cNvSpPr txBox="1"/>
          <p:nvPr/>
        </p:nvSpPr>
        <p:spPr>
          <a:xfrm>
            <a:off x="410145" y="1780443"/>
            <a:ext cx="699649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a-E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 T-mobilitat supera el milió de viatges al dia.</a:t>
            </a:r>
          </a:p>
          <a:p>
            <a:endParaRPr lang="ca-ES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ca-E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 implantació de la T-mobilitat es calcula que està prop del </a:t>
            </a:r>
            <a:r>
              <a:rPr lang="ca-ES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40% </a:t>
            </a:r>
            <a:r>
              <a:rPr lang="ca-E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sobre el total de validacions de l’ATM de Barcelona. </a:t>
            </a:r>
          </a:p>
          <a:p>
            <a:endParaRPr lang="ca-ES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ca-E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 T-mobilitat ha arribat al milió de suports emesos </a:t>
            </a:r>
            <a:br>
              <a:rPr lang="ca-E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a-E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(aproximadament 70% físics i 30% mòbil).</a:t>
            </a:r>
          </a:p>
          <a:p>
            <a:endParaRPr lang="ca-ES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Marcador de posición de imagen 6" descr="Una persona con un celular en la mano&#10;&#10;Descripción generada automáticamente con confianza media">
            <a:extLst>
              <a:ext uri="{FF2B5EF4-FFF2-40B4-BE49-F238E27FC236}">
                <a16:creationId xmlns:a16="http://schemas.microsoft.com/office/drawing/2014/main" id="{D207A975-DB73-FE0E-7EB7-6F8C639460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" t="4232" r="-11" b="14832"/>
          <a:stretch/>
        </p:blipFill>
        <p:spPr>
          <a:xfrm>
            <a:off x="7782560" y="1682392"/>
            <a:ext cx="3717923" cy="300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2837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Una captura de pantalla de un celular&#10;&#10;Descripción generada automáticamente con confianza media">
            <a:extLst>
              <a:ext uri="{FF2B5EF4-FFF2-40B4-BE49-F238E27FC236}">
                <a16:creationId xmlns:a16="http://schemas.microsoft.com/office/drawing/2014/main" id="{CA20CA12-4C27-5D80-DE08-5332784495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669" y="831396"/>
            <a:ext cx="9654662" cy="519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171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9E763882-018A-3F4A-AA76-2685F5A7D7AF}"/>
              </a:ext>
            </a:extLst>
          </p:cNvPr>
          <p:cNvSpPr txBox="1"/>
          <p:nvPr/>
        </p:nvSpPr>
        <p:spPr>
          <a:xfrm>
            <a:off x="410145" y="1041911"/>
            <a:ext cx="8752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a-ES" sz="2400" b="1" dirty="0">
                <a:solidFill>
                  <a:srgbClr val="009A9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Quins canvis arriben?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C86CADB-6459-37F2-305C-668204163729}"/>
              </a:ext>
            </a:extLst>
          </p:cNvPr>
          <p:cNvSpPr txBox="1"/>
          <p:nvPr/>
        </p:nvSpPr>
        <p:spPr>
          <a:xfrm>
            <a:off x="109025" y="120521"/>
            <a:ext cx="87527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a-E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Dossier de premsa</a:t>
            </a:r>
            <a:endParaRPr lang="ca-ES" sz="1200" b="1" i="1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5C194AE-1B5A-DDA6-DA5D-359A81C7DF88}"/>
              </a:ext>
            </a:extLst>
          </p:cNvPr>
          <p:cNvSpPr txBox="1"/>
          <p:nvPr/>
        </p:nvSpPr>
        <p:spPr>
          <a:xfrm>
            <a:off x="9845025" y="120521"/>
            <a:ext cx="24630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a-E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14 de setembre de 2023</a:t>
            </a:r>
            <a:endParaRPr lang="ca-ES" sz="1200" b="1" i="1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C9E543A-BEF8-E373-D865-FF954CB63F99}"/>
              </a:ext>
            </a:extLst>
          </p:cNvPr>
          <p:cNvSpPr txBox="1"/>
          <p:nvPr/>
        </p:nvSpPr>
        <p:spPr>
          <a:xfrm>
            <a:off x="410145" y="1780443"/>
            <a:ext cx="780494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a-E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Aviat </a:t>
            </a:r>
            <a:r>
              <a:rPr lang="ca-E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 deixaran de vendre els títols integrats com els coneixem</a:t>
            </a:r>
            <a:r>
              <a:rPr lang="ca-E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de cartró amb banda magnètica, i aquests passaran a estar disponibles només amb T-mobilitat</a:t>
            </a:r>
            <a:r>
              <a:rPr lang="ca-E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(mòbil, PVC i cartró).</a:t>
            </a:r>
            <a:endParaRPr lang="ca-ES" sz="18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a-ES" sz="18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a-E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Títols afectats</a:t>
            </a:r>
            <a:r>
              <a:rPr lang="ca-E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T-usual, T-casual, T-grup, T-familiar</a:t>
            </a:r>
            <a:endParaRPr lang="ca-ES" dirty="0">
              <a:solidFill>
                <a:schemeClr val="tx1">
                  <a:lumMod val="65000"/>
                  <a:lumOff val="35000"/>
                </a:schemeClr>
              </a:solidFill>
              <a:highlight>
                <a:srgbClr val="FFFF00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Imagen 1" descr="Icono&#10;&#10;Descripción generada automáticamente con confianza baja">
            <a:extLst>
              <a:ext uri="{FF2B5EF4-FFF2-40B4-BE49-F238E27FC236}">
                <a16:creationId xmlns:a16="http://schemas.microsoft.com/office/drawing/2014/main" id="{C8329D65-F42B-C04A-3867-C5709DE33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4305" y="6479828"/>
            <a:ext cx="1109477" cy="338554"/>
          </a:xfrm>
          <a:prstGeom prst="rect">
            <a:avLst/>
          </a:prstGeom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4D379CD5-3CF7-B0D8-6AA1-95C63E4E22FC}"/>
              </a:ext>
            </a:extLst>
          </p:cNvPr>
          <p:cNvGrpSpPr/>
          <p:nvPr/>
        </p:nvGrpSpPr>
        <p:grpSpPr>
          <a:xfrm>
            <a:off x="7538938" y="1186410"/>
            <a:ext cx="7917745" cy="2710051"/>
            <a:chOff x="7739905" y="2194865"/>
            <a:chExt cx="7917745" cy="2710051"/>
          </a:xfrm>
        </p:grpSpPr>
        <p:pic>
          <p:nvPicPr>
            <p:cNvPr id="3" name="Imagen 2" descr="Interfaz de usuario gráfica&#10;&#10;Descripción generada automáticamente">
              <a:extLst>
                <a:ext uri="{FF2B5EF4-FFF2-40B4-BE49-F238E27FC236}">
                  <a16:creationId xmlns:a16="http://schemas.microsoft.com/office/drawing/2014/main" id="{124F5B2C-17CE-513D-9435-E1D95E9AA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32705" y="2359015"/>
              <a:ext cx="3816495" cy="2545901"/>
            </a:xfrm>
            <a:prstGeom prst="rect">
              <a:avLst/>
            </a:prstGeom>
          </p:spPr>
        </p:pic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D1F06F18-F4CB-DC67-6C3F-32D43A0AD3C1}"/>
                </a:ext>
              </a:extLst>
            </p:cNvPr>
            <p:cNvSpPr txBox="1"/>
            <p:nvPr/>
          </p:nvSpPr>
          <p:spPr>
            <a:xfrm>
              <a:off x="9503594" y="4199856"/>
              <a:ext cx="6154056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ca-E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Exemples de suports T-mobilitat</a:t>
              </a:r>
              <a:endParaRPr lang="es-ES" sz="1100" dirty="0"/>
            </a:p>
          </p:txBody>
        </p:sp>
        <p:pic>
          <p:nvPicPr>
            <p:cNvPr id="4" name="Imagen 3" descr="Interfaz de usuario gráfica, Aplicación&#10;&#10;Descripción generada automáticamente con confianza media">
              <a:extLst>
                <a:ext uri="{FF2B5EF4-FFF2-40B4-BE49-F238E27FC236}">
                  <a16:creationId xmlns:a16="http://schemas.microsoft.com/office/drawing/2014/main" id="{E4CBB298-C532-E3B5-F8E3-2978B15E7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39905" y="2194865"/>
              <a:ext cx="3203694" cy="2135796"/>
            </a:xfrm>
            <a:prstGeom prst="rect">
              <a:avLst/>
            </a:prstGeom>
          </p:spPr>
        </p:pic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id="{C1AFEA55-1177-817B-904E-3C8F5CFDB021}"/>
              </a:ext>
            </a:extLst>
          </p:cNvPr>
          <p:cNvSpPr txBox="1"/>
          <p:nvPr/>
        </p:nvSpPr>
        <p:spPr>
          <a:xfrm>
            <a:off x="410145" y="3894505"/>
            <a:ext cx="78897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ca-ES" dirty="0"/>
              <a:t>Les persones usuàries </a:t>
            </a:r>
            <a:r>
              <a:rPr lang="ca-ES" b="1" dirty="0"/>
              <a:t>podran seguir viatjant amb les targetes de cartró antigues </a:t>
            </a:r>
            <a:r>
              <a:rPr lang="ca-ES" dirty="0"/>
              <a:t>que tinguin fins que aquestes *caduquin.</a:t>
            </a:r>
          </a:p>
        </p:txBody>
      </p:sp>
      <p:pic>
        <p:nvPicPr>
          <p:cNvPr id="10" name="Imagen 9" descr="Un conjunto de letras negras en un fondo blanco&#10;&#10;Descripción generada automáticamente con confianza media">
            <a:extLst>
              <a:ext uri="{FF2B5EF4-FFF2-40B4-BE49-F238E27FC236}">
                <a16:creationId xmlns:a16="http://schemas.microsoft.com/office/drawing/2014/main" id="{C41817A5-6D5D-8894-6C29-879BBA12EF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794"/>
          <a:stretch/>
        </p:blipFill>
        <p:spPr>
          <a:xfrm>
            <a:off x="8299938" y="3890357"/>
            <a:ext cx="5001590" cy="2507373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D67779B9-259B-4478-12DB-0176CCF8E696}"/>
              </a:ext>
            </a:extLst>
          </p:cNvPr>
          <p:cNvSpPr txBox="1"/>
          <p:nvPr/>
        </p:nvSpPr>
        <p:spPr>
          <a:xfrm>
            <a:off x="741945" y="5844739"/>
            <a:ext cx="788979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ca-ES" sz="1100" dirty="0"/>
              <a:t>*Els títols comprats el 2023 seran vàlids fins el 15 de gener de 2024.</a:t>
            </a:r>
          </a:p>
        </p:txBody>
      </p:sp>
    </p:spTree>
    <p:extLst>
      <p:ext uri="{BB962C8B-B14F-4D97-AF65-F5344CB8AC3E}">
        <p14:creationId xmlns:p14="http://schemas.microsoft.com/office/powerpoint/2010/main" val="2046006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9E763882-018A-3F4A-AA76-2685F5A7D7AF}"/>
              </a:ext>
            </a:extLst>
          </p:cNvPr>
          <p:cNvSpPr txBox="1"/>
          <p:nvPr/>
        </p:nvSpPr>
        <p:spPr>
          <a:xfrm>
            <a:off x="410145" y="1041911"/>
            <a:ext cx="11246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a-ES" sz="2400" b="1" dirty="0">
                <a:solidFill>
                  <a:srgbClr val="009A9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Una targeta de cartró anònima que es pot comprar al moment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C86CADB-6459-37F2-305C-668204163729}"/>
              </a:ext>
            </a:extLst>
          </p:cNvPr>
          <p:cNvSpPr txBox="1"/>
          <p:nvPr/>
        </p:nvSpPr>
        <p:spPr>
          <a:xfrm>
            <a:off x="109025" y="120521"/>
            <a:ext cx="87527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a-E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Dossier de premsa</a:t>
            </a:r>
            <a:endParaRPr lang="ca-ES" sz="1200" b="1" i="1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5C194AE-1B5A-DDA6-DA5D-359A81C7DF88}"/>
              </a:ext>
            </a:extLst>
          </p:cNvPr>
          <p:cNvSpPr txBox="1"/>
          <p:nvPr/>
        </p:nvSpPr>
        <p:spPr>
          <a:xfrm>
            <a:off x="9845025" y="120521"/>
            <a:ext cx="24630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a-E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14 de setembre de 2023</a:t>
            </a:r>
            <a:endParaRPr lang="ca-ES" sz="1200" b="1" i="1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C9E543A-BEF8-E373-D865-FF954CB63F99}"/>
              </a:ext>
            </a:extLst>
          </p:cNvPr>
          <p:cNvSpPr txBox="1"/>
          <p:nvPr/>
        </p:nvSpPr>
        <p:spPr>
          <a:xfrm>
            <a:off x="410145" y="1679960"/>
            <a:ext cx="7950083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a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 targeta </a:t>
            </a:r>
            <a:r>
              <a:rPr lang="ca-E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és de cartró, però sense contacte, </a:t>
            </a:r>
            <a:r>
              <a:rPr lang="ca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es posarà en funcionament aviat. </a:t>
            </a:r>
          </a:p>
          <a:p>
            <a:endParaRPr lang="ca-ES" sz="1400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ca-ES" sz="1400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a-E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Recarregable</a:t>
            </a:r>
            <a:r>
              <a:rPr lang="ca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</a:t>
            </a:r>
            <a:r>
              <a:rPr lang="ca-E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a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només d’un tipus de títol cada cop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a-ES" sz="1400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a-E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Títols </a:t>
            </a:r>
            <a:r>
              <a:rPr lang="ca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que permet: </a:t>
            </a:r>
            <a:r>
              <a:rPr lang="ca-E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T-casual, T-familiar i T-grup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a-ES" sz="1400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a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 podrà comprar inicialment a </a:t>
            </a:r>
            <a:r>
              <a:rPr lang="ca-E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màquines </a:t>
            </a:r>
            <a:r>
              <a:rPr lang="ca-E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d’autovenda</a:t>
            </a:r>
            <a:r>
              <a:rPr lang="ca-E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i, més endavant, també a punts de venda autoritzats. </a:t>
            </a:r>
          </a:p>
          <a:p>
            <a:endParaRPr lang="ca-ES" sz="1400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a-E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 requereix cap registre </a:t>
            </a:r>
            <a:r>
              <a:rPr lang="ca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ni tràmit previ.</a:t>
            </a:r>
          </a:p>
          <a:p>
            <a:endParaRPr lang="ca-ES" sz="1400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a-E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 té avantatges com la recuperació de viatges en cas de pèrdua</a:t>
            </a:r>
            <a:r>
              <a:rPr lang="ca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a diferència de la targeta registrada digitalment.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a-ES" sz="14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a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Cost: </a:t>
            </a:r>
            <a:r>
              <a:rPr lang="ca-E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0,50€ </a:t>
            </a:r>
            <a:r>
              <a:rPr lang="ca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(sumat al cost del propi títol).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a-ES" sz="14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ca-ES" sz="14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Imagen 1" descr="Icono&#10;&#10;Descripción generada automáticamente con confianza baja">
            <a:extLst>
              <a:ext uri="{FF2B5EF4-FFF2-40B4-BE49-F238E27FC236}">
                <a16:creationId xmlns:a16="http://schemas.microsoft.com/office/drawing/2014/main" id="{C8329D65-F42B-C04A-3867-C5709DE33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4305" y="6479828"/>
            <a:ext cx="1109477" cy="338554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D1F06F18-F4CB-DC67-6C3F-32D43A0AD3C1}"/>
              </a:ext>
            </a:extLst>
          </p:cNvPr>
          <p:cNvSpPr txBox="1"/>
          <p:nvPr/>
        </p:nvSpPr>
        <p:spPr>
          <a:xfrm>
            <a:off x="7941114" y="3146028"/>
            <a:ext cx="582638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a-E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Recollida de títol comprat en màquina </a:t>
            </a:r>
            <a:r>
              <a:rPr lang="ca-ES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d’autovenda</a:t>
            </a:r>
            <a:r>
              <a:rPr lang="ca-E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es-ES" sz="11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EB92697-440E-F3A3-51CB-C109BFEEAE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605675" y="1739686"/>
            <a:ext cx="3050590" cy="140634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761A630-8AE9-D7E1-07A4-5A8DC8050AB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605677" y="4380564"/>
            <a:ext cx="3050588" cy="140634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2B29C89-1F03-6AC8-EDB5-C13DAC03099C}"/>
              </a:ext>
            </a:extLst>
          </p:cNvPr>
          <p:cNvSpPr txBox="1"/>
          <p:nvPr/>
        </p:nvSpPr>
        <p:spPr>
          <a:xfrm>
            <a:off x="8495852" y="5812391"/>
            <a:ext cx="582638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a-E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Recàrrega de títol en màquina </a:t>
            </a:r>
            <a:r>
              <a:rPr lang="ca-ES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d’autovenda</a:t>
            </a:r>
            <a:r>
              <a:rPr lang="ca-E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es-ES" sz="1100" dirty="0"/>
          </a:p>
        </p:txBody>
      </p:sp>
    </p:spTree>
    <p:extLst>
      <p:ext uri="{BB962C8B-B14F-4D97-AF65-F5344CB8AC3E}">
        <p14:creationId xmlns:p14="http://schemas.microsoft.com/office/powerpoint/2010/main" val="10016186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9E763882-018A-3F4A-AA76-2685F5A7D7AF}"/>
              </a:ext>
            </a:extLst>
          </p:cNvPr>
          <p:cNvSpPr txBox="1"/>
          <p:nvPr/>
        </p:nvSpPr>
        <p:spPr>
          <a:xfrm>
            <a:off x="410145" y="1041911"/>
            <a:ext cx="9434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a-ES" sz="2400" b="1" dirty="0">
                <a:solidFill>
                  <a:srgbClr val="009A9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 T-usual, també en cartró T-mobilitat</a:t>
            </a:r>
            <a:endParaRPr lang="ca-ES" sz="2400" b="1" dirty="0">
              <a:solidFill>
                <a:srgbClr val="009A9D"/>
              </a:solidFill>
              <a:highlight>
                <a:srgbClr val="FFFF00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C86CADB-6459-37F2-305C-668204163729}"/>
              </a:ext>
            </a:extLst>
          </p:cNvPr>
          <p:cNvSpPr txBox="1"/>
          <p:nvPr/>
        </p:nvSpPr>
        <p:spPr>
          <a:xfrm>
            <a:off x="109025" y="120521"/>
            <a:ext cx="87527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a-E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Dossier de premsa</a:t>
            </a:r>
            <a:endParaRPr lang="ca-ES" sz="1200" b="1" i="1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5C194AE-1B5A-DDA6-DA5D-359A81C7DF88}"/>
              </a:ext>
            </a:extLst>
          </p:cNvPr>
          <p:cNvSpPr txBox="1"/>
          <p:nvPr/>
        </p:nvSpPr>
        <p:spPr>
          <a:xfrm>
            <a:off x="9845025" y="120521"/>
            <a:ext cx="24630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a-E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14 de setembre de 2023</a:t>
            </a:r>
            <a:endParaRPr lang="ca-ES" sz="1200" b="1" i="1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C9E543A-BEF8-E373-D865-FF954CB63F99}"/>
              </a:ext>
            </a:extLst>
          </p:cNvPr>
          <p:cNvSpPr txBox="1"/>
          <p:nvPr/>
        </p:nvSpPr>
        <p:spPr>
          <a:xfrm>
            <a:off x="410145" y="1780443"/>
            <a:ext cx="8251533" cy="3554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a-E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 </a:t>
            </a:r>
            <a:r>
              <a:rPr lang="ca-E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T-usual </a:t>
            </a:r>
            <a:r>
              <a:rPr lang="ca-E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també</a:t>
            </a:r>
            <a:r>
              <a:rPr lang="ca-E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a-E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 deixarà de vendre en cartró magnètic. Aquest serà </a:t>
            </a:r>
            <a:r>
              <a:rPr lang="ca-E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l’únic abonament que estarà disponible en aquest format.</a:t>
            </a:r>
          </a:p>
          <a:p>
            <a:endParaRPr lang="ca-ES" sz="1500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a-E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Serà una targeta </a:t>
            </a:r>
            <a:r>
              <a:rPr lang="ca-E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específica per a aquest títol, </a:t>
            </a:r>
            <a:r>
              <a:rPr lang="ca-E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recarregable</a:t>
            </a:r>
            <a:r>
              <a:rPr lang="ca-E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però en el qual només s’hi podrà carregar una T-usual, doncs conté una dada </a:t>
            </a:r>
            <a:r>
              <a:rPr lang="ca-ES" sz="1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identificativa</a:t>
            </a:r>
            <a:r>
              <a:rPr lang="ca-E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 la persona com el DNI o el passaport.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a-ES" sz="15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a-E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 podrà comprar inicialment a les </a:t>
            </a:r>
            <a:r>
              <a:rPr lang="ca-E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màquines </a:t>
            </a:r>
            <a:r>
              <a:rPr lang="ca-ES" sz="15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d’autovenda</a:t>
            </a:r>
            <a:r>
              <a:rPr lang="ca-E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i, més endavant, als punts de venda autoritzats </a:t>
            </a:r>
            <a:r>
              <a:rPr lang="ca-E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(cost de la T-usual + 0,50€).</a:t>
            </a:r>
          </a:p>
          <a:p>
            <a:endParaRPr lang="ca-ES" sz="15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a-E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 permetrà recuperar els viatges</a:t>
            </a:r>
            <a:r>
              <a:rPr lang="ca-E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si es perd o és robada, donat que no estarà registrada digitalment i no permetrà cap dels </a:t>
            </a:r>
            <a:r>
              <a:rPr lang="ca-ES" sz="1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avantages</a:t>
            </a:r>
            <a:r>
              <a:rPr lang="ca-E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 la gestió en línia.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a-ES" sz="15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a-E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 requerirà </a:t>
            </a:r>
            <a:r>
              <a:rPr lang="ca-E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cap registre ni tràmit previ.</a:t>
            </a:r>
            <a:endParaRPr lang="es-ES" sz="1500" dirty="0"/>
          </a:p>
        </p:txBody>
      </p:sp>
      <p:pic>
        <p:nvPicPr>
          <p:cNvPr id="2" name="Imagen 1" descr="Icono&#10;&#10;Descripción generada automáticamente con confianza baja">
            <a:extLst>
              <a:ext uri="{FF2B5EF4-FFF2-40B4-BE49-F238E27FC236}">
                <a16:creationId xmlns:a16="http://schemas.microsoft.com/office/drawing/2014/main" id="{C8329D65-F42B-C04A-3867-C5709DE33A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4305" y="6479828"/>
            <a:ext cx="1109477" cy="33855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EB92697-440E-F3A3-51CB-C109BFEEAE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2701" y="1741136"/>
            <a:ext cx="2662991" cy="166135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FAC31D2-5155-7981-5A0B-EE1B92686790}"/>
              </a:ext>
            </a:extLst>
          </p:cNvPr>
          <p:cNvSpPr txBox="1"/>
          <p:nvPr/>
        </p:nvSpPr>
        <p:spPr>
          <a:xfrm>
            <a:off x="8315227" y="3480348"/>
            <a:ext cx="347605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ca-E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Visual del suport T-usual cartró T-mobilitat</a:t>
            </a:r>
            <a:endParaRPr lang="es-ES" sz="1100" dirty="0"/>
          </a:p>
        </p:txBody>
      </p:sp>
      <p:cxnSp>
        <p:nvCxnSpPr>
          <p:cNvPr id="3" name="Straight Arrow Connector 17">
            <a:extLst>
              <a:ext uri="{FF2B5EF4-FFF2-40B4-BE49-F238E27FC236}">
                <a16:creationId xmlns:a16="http://schemas.microsoft.com/office/drawing/2014/main" id="{E555FAF5-F110-8728-7995-EC65736C374B}"/>
              </a:ext>
            </a:extLst>
          </p:cNvPr>
          <p:cNvCxnSpPr>
            <a:cxnSpLocks/>
            <a:stCxn id="17" idx="3"/>
          </p:cNvCxnSpPr>
          <p:nvPr/>
        </p:nvCxnSpPr>
        <p:spPr>
          <a:xfrm flipH="1">
            <a:off x="10053254" y="2076029"/>
            <a:ext cx="737801" cy="3215893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23">
            <a:extLst>
              <a:ext uri="{FF2B5EF4-FFF2-40B4-BE49-F238E27FC236}">
                <a16:creationId xmlns:a16="http://schemas.microsoft.com/office/drawing/2014/main" id="{BDBA6867-410B-53B8-19A0-9B8EF1F5E215}"/>
              </a:ext>
            </a:extLst>
          </p:cNvPr>
          <p:cNvGrpSpPr/>
          <p:nvPr/>
        </p:nvGrpSpPr>
        <p:grpSpPr>
          <a:xfrm>
            <a:off x="8832465" y="5263650"/>
            <a:ext cx="2021840" cy="880492"/>
            <a:chOff x="4130887" y="5518937"/>
            <a:chExt cx="2021840" cy="880492"/>
          </a:xfrm>
        </p:grpSpPr>
        <p:pic>
          <p:nvPicPr>
            <p:cNvPr id="10" name="Picture 19">
              <a:extLst>
                <a:ext uri="{FF2B5EF4-FFF2-40B4-BE49-F238E27FC236}">
                  <a16:creationId xmlns:a16="http://schemas.microsoft.com/office/drawing/2014/main" id="{480586FE-0A51-5651-0415-6071258578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580" t="13640" r="7275" b="13126"/>
            <a:stretch/>
          </p:blipFill>
          <p:spPr>
            <a:xfrm>
              <a:off x="4200737" y="5656843"/>
              <a:ext cx="1882141" cy="604680"/>
            </a:xfrm>
            <a:prstGeom prst="rect">
              <a:avLst/>
            </a:prstGeom>
          </p:spPr>
        </p:pic>
        <p:sp>
          <p:nvSpPr>
            <p:cNvPr id="12" name="Rectangle 21">
              <a:extLst>
                <a:ext uri="{FF2B5EF4-FFF2-40B4-BE49-F238E27FC236}">
                  <a16:creationId xmlns:a16="http://schemas.microsoft.com/office/drawing/2014/main" id="{52E3286E-850A-A204-2E0E-1DDAEABD26D7}"/>
                </a:ext>
              </a:extLst>
            </p:cNvPr>
            <p:cNvSpPr/>
            <p:nvPr/>
          </p:nvSpPr>
          <p:spPr>
            <a:xfrm>
              <a:off x="4130887" y="5518937"/>
              <a:ext cx="2021840" cy="880492"/>
            </a:xfrm>
            <a:prstGeom prst="rect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dash"/>
            </a:ln>
          </p:spPr>
          <p:txBody>
            <a:bodyPr wrap="square" rtlCol="0" anchor="ctr">
              <a:noAutofit/>
            </a:bodyPr>
            <a:lstStyle/>
            <a:p>
              <a:pPr algn="ctr"/>
              <a:endParaRPr lang="es-ES" sz="1200">
                <a:cs typeface="Open Sans" panose="020B0606030504020204" pitchFamily="34" charset="0"/>
              </a:endParaRPr>
            </a:p>
          </p:txBody>
        </p:sp>
      </p:grpSp>
      <p:sp>
        <p:nvSpPr>
          <p:cNvPr id="17" name="Elipse 16">
            <a:extLst>
              <a:ext uri="{FF2B5EF4-FFF2-40B4-BE49-F238E27FC236}">
                <a16:creationId xmlns:a16="http://schemas.microsoft.com/office/drawing/2014/main" id="{0BF156D5-CAAD-9130-D630-57BC1BB10794}"/>
              </a:ext>
            </a:extLst>
          </p:cNvPr>
          <p:cNvSpPr/>
          <p:nvPr/>
        </p:nvSpPr>
        <p:spPr>
          <a:xfrm>
            <a:off x="10662001" y="1786895"/>
            <a:ext cx="881236" cy="3387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276211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6C86CADB-6459-37F2-305C-668204163729}"/>
              </a:ext>
            </a:extLst>
          </p:cNvPr>
          <p:cNvSpPr txBox="1"/>
          <p:nvPr/>
        </p:nvSpPr>
        <p:spPr>
          <a:xfrm>
            <a:off x="109025" y="120521"/>
            <a:ext cx="87527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a-E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Dossier de premsa</a:t>
            </a:r>
            <a:endParaRPr lang="ca-ES" sz="1200" b="1" i="1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5C194AE-1B5A-DDA6-DA5D-359A81C7DF88}"/>
              </a:ext>
            </a:extLst>
          </p:cNvPr>
          <p:cNvSpPr txBox="1"/>
          <p:nvPr/>
        </p:nvSpPr>
        <p:spPr>
          <a:xfrm>
            <a:off x="9845025" y="120521"/>
            <a:ext cx="24630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a-E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14 de setembre de 2023</a:t>
            </a:r>
            <a:endParaRPr lang="ca-ES" sz="1200" b="1" i="1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Imagen 1" descr="Icono&#10;&#10;Descripción generada automáticamente con confianza baja">
            <a:extLst>
              <a:ext uri="{FF2B5EF4-FFF2-40B4-BE49-F238E27FC236}">
                <a16:creationId xmlns:a16="http://schemas.microsoft.com/office/drawing/2014/main" id="{C8329D65-F42B-C04A-3867-C5709DE33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4305" y="6479828"/>
            <a:ext cx="1109477" cy="33855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644BBAF-C279-4026-F2F0-C11F77455195}"/>
              </a:ext>
            </a:extLst>
          </p:cNvPr>
          <p:cNvSpPr txBox="1"/>
          <p:nvPr/>
        </p:nvSpPr>
        <p:spPr>
          <a:xfrm>
            <a:off x="410145" y="735979"/>
            <a:ext cx="9879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a-ES" sz="2400" b="1" dirty="0">
                <a:solidFill>
                  <a:srgbClr val="009A9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Funcionalitats amb targetes T-mobilitat</a:t>
            </a:r>
          </a:p>
        </p:txBody>
      </p:sp>
      <p:pic>
        <p:nvPicPr>
          <p:cNvPr id="10" name="Imagen 9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0E7272F4-2F50-36DC-6827-FBE8D36124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709" y="1147983"/>
            <a:ext cx="9476582" cy="522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540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6C86CADB-6459-37F2-305C-668204163729}"/>
              </a:ext>
            </a:extLst>
          </p:cNvPr>
          <p:cNvSpPr txBox="1"/>
          <p:nvPr/>
        </p:nvSpPr>
        <p:spPr>
          <a:xfrm>
            <a:off x="109025" y="120521"/>
            <a:ext cx="87527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a-E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Dossier de premsa</a:t>
            </a:r>
            <a:endParaRPr lang="ca-ES" sz="1200" b="1" i="1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5C194AE-1B5A-DDA6-DA5D-359A81C7DF88}"/>
              </a:ext>
            </a:extLst>
          </p:cNvPr>
          <p:cNvSpPr txBox="1"/>
          <p:nvPr/>
        </p:nvSpPr>
        <p:spPr>
          <a:xfrm>
            <a:off x="9845025" y="120521"/>
            <a:ext cx="24630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a-E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14 de setembre de 2023</a:t>
            </a:r>
            <a:endParaRPr lang="ca-ES" sz="1200" b="1" i="1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Imagen 1" descr="Icono&#10;&#10;Descripción generada automáticamente con confianza baja">
            <a:extLst>
              <a:ext uri="{FF2B5EF4-FFF2-40B4-BE49-F238E27FC236}">
                <a16:creationId xmlns:a16="http://schemas.microsoft.com/office/drawing/2014/main" id="{C8329D65-F42B-C04A-3867-C5709DE33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4305" y="6479828"/>
            <a:ext cx="1109477" cy="33855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14FEB28-A9E2-1284-4B6E-6EE8375CEB0E}"/>
              </a:ext>
            </a:extLst>
          </p:cNvPr>
          <p:cNvSpPr txBox="1"/>
          <p:nvPr/>
        </p:nvSpPr>
        <p:spPr>
          <a:xfrm>
            <a:off x="410145" y="735979"/>
            <a:ext cx="9879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a-ES" sz="2400" b="1" dirty="0">
                <a:solidFill>
                  <a:srgbClr val="009A9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Títols disponibles amb targetes T-mobilitat</a:t>
            </a:r>
          </a:p>
        </p:txBody>
      </p:sp>
      <p:pic>
        <p:nvPicPr>
          <p:cNvPr id="11" name="Imagen 10" descr="Gráfico&#10;&#10;Descripción generada automáticamente">
            <a:extLst>
              <a:ext uri="{FF2B5EF4-FFF2-40B4-BE49-F238E27FC236}">
                <a16:creationId xmlns:a16="http://schemas.microsoft.com/office/drawing/2014/main" id="{46A39973-0C11-D551-8F35-9A735881F7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7325" y="1188119"/>
            <a:ext cx="9331045" cy="5142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080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9E763882-018A-3F4A-AA76-2685F5A7D7AF}"/>
              </a:ext>
            </a:extLst>
          </p:cNvPr>
          <p:cNvSpPr txBox="1"/>
          <p:nvPr/>
        </p:nvSpPr>
        <p:spPr>
          <a:xfrm>
            <a:off x="410145" y="1041911"/>
            <a:ext cx="8752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a-ES" sz="2400" b="1" dirty="0">
                <a:solidFill>
                  <a:srgbClr val="009A9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Campanya</a:t>
            </a:r>
            <a:r>
              <a:rPr lang="ca-ES" sz="2400" b="1" i="1" dirty="0">
                <a:solidFill>
                  <a:srgbClr val="009A9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‘Aviat, només amb la T-mobilitat’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C86CADB-6459-37F2-305C-668204163729}"/>
              </a:ext>
            </a:extLst>
          </p:cNvPr>
          <p:cNvSpPr txBox="1"/>
          <p:nvPr/>
        </p:nvSpPr>
        <p:spPr>
          <a:xfrm>
            <a:off x="109025" y="120521"/>
            <a:ext cx="87527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a-E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Dossier de premsa</a:t>
            </a:r>
            <a:endParaRPr lang="ca-ES" sz="1200" b="1" i="1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5C194AE-1B5A-DDA6-DA5D-359A81C7DF88}"/>
              </a:ext>
            </a:extLst>
          </p:cNvPr>
          <p:cNvSpPr txBox="1"/>
          <p:nvPr/>
        </p:nvSpPr>
        <p:spPr>
          <a:xfrm>
            <a:off x="9845025" y="120521"/>
            <a:ext cx="24630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a-E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14 de setembre de 2023</a:t>
            </a:r>
            <a:endParaRPr lang="ca-ES" sz="1200" b="1" i="1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C9E543A-BEF8-E373-D865-FF954CB63F99}"/>
              </a:ext>
            </a:extLst>
          </p:cNvPr>
          <p:cNvSpPr txBox="1"/>
          <p:nvPr/>
        </p:nvSpPr>
        <p:spPr>
          <a:xfrm>
            <a:off x="410145" y="1780443"/>
            <a:ext cx="780494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a-E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 partir del 15 de setembre, l’ATM i operadors despleguen una campanya sota el nom </a:t>
            </a:r>
            <a:r>
              <a:rPr lang="ca-ES" sz="1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‘Aviat, només amb la T-mobilitat’.</a:t>
            </a:r>
            <a:endParaRPr lang="ca-ES" b="1" i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ca-ES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Imagen 1" descr="Icono&#10;&#10;Descripción generada automáticamente con confianza baja">
            <a:extLst>
              <a:ext uri="{FF2B5EF4-FFF2-40B4-BE49-F238E27FC236}">
                <a16:creationId xmlns:a16="http://schemas.microsoft.com/office/drawing/2014/main" id="{C8329D65-F42B-C04A-3867-C5709DE33A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4305" y="6479828"/>
            <a:ext cx="1109477" cy="338554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D1F06F18-F4CB-DC67-6C3F-32D43A0AD3C1}"/>
              </a:ext>
            </a:extLst>
          </p:cNvPr>
          <p:cNvSpPr txBox="1"/>
          <p:nvPr/>
        </p:nvSpPr>
        <p:spPr>
          <a:xfrm>
            <a:off x="8684985" y="5942846"/>
            <a:ext cx="615405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a-E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Visual del cartell principal de la campanya</a:t>
            </a:r>
            <a:endParaRPr lang="es-ES" sz="1100" dirty="0"/>
          </a:p>
        </p:txBody>
      </p:sp>
      <p:pic>
        <p:nvPicPr>
          <p:cNvPr id="6" name="Imagen 5" descr="Diagrama&#10;&#10;Descripción generada automáticamente">
            <a:extLst>
              <a:ext uri="{FF2B5EF4-FFF2-40B4-BE49-F238E27FC236}">
                <a16:creationId xmlns:a16="http://schemas.microsoft.com/office/drawing/2014/main" id="{78EBAD62-ED29-7AE0-C056-7C6C265B7E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3722" y="1194278"/>
            <a:ext cx="3288291" cy="466617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DD91376-256B-B631-BAA4-FD7122777910}"/>
              </a:ext>
            </a:extLst>
          </p:cNvPr>
          <p:cNvSpPr txBox="1"/>
          <p:nvPr/>
        </p:nvSpPr>
        <p:spPr>
          <a:xfrm>
            <a:off x="4238158" y="5942846"/>
            <a:ext cx="615405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a-E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Vídeo principal de la campanya</a:t>
            </a:r>
            <a:endParaRPr lang="es-ES" sz="1100" dirty="0"/>
          </a:p>
        </p:txBody>
      </p:sp>
      <p:pic>
        <p:nvPicPr>
          <p:cNvPr id="4" name="Elementos multimedia en línea 3" title="Aviat, només amb la T-mobilitat">
            <a:hlinkClick r:id="" action="ppaction://media"/>
            <a:extLst>
              <a:ext uri="{FF2B5EF4-FFF2-40B4-BE49-F238E27FC236}">
                <a16:creationId xmlns:a16="http://schemas.microsoft.com/office/drawing/2014/main" id="{FBCD9F06-C90A-86E6-25E3-AD09B0610C6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533400" y="2592128"/>
            <a:ext cx="5969000" cy="336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255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6C86CADB-6459-37F2-305C-668204163729}"/>
              </a:ext>
            </a:extLst>
          </p:cNvPr>
          <p:cNvSpPr txBox="1"/>
          <p:nvPr/>
        </p:nvSpPr>
        <p:spPr>
          <a:xfrm>
            <a:off x="109025" y="120521"/>
            <a:ext cx="87527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a-E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Dossier de premsa</a:t>
            </a:r>
            <a:endParaRPr lang="ca-ES" sz="1200" b="1" i="1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5C194AE-1B5A-DDA6-DA5D-359A81C7DF88}"/>
              </a:ext>
            </a:extLst>
          </p:cNvPr>
          <p:cNvSpPr txBox="1"/>
          <p:nvPr/>
        </p:nvSpPr>
        <p:spPr>
          <a:xfrm>
            <a:off x="9845025" y="120521"/>
            <a:ext cx="24630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a-E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14 de setembre de 2023</a:t>
            </a:r>
            <a:endParaRPr lang="ca-ES" sz="1200" b="1" i="1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Imagen 1" descr="Icono&#10;&#10;Descripción generada automáticamente con confianza baja">
            <a:extLst>
              <a:ext uri="{FF2B5EF4-FFF2-40B4-BE49-F238E27FC236}">
                <a16:creationId xmlns:a16="http://schemas.microsoft.com/office/drawing/2014/main" id="{C8329D65-F42B-C04A-3867-C5709DE33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4305" y="6479828"/>
            <a:ext cx="1109477" cy="33855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644BBAF-C279-4026-F2F0-C11F77455195}"/>
              </a:ext>
            </a:extLst>
          </p:cNvPr>
          <p:cNvSpPr txBox="1"/>
          <p:nvPr/>
        </p:nvSpPr>
        <p:spPr>
          <a:xfrm>
            <a:off x="410145" y="1041911"/>
            <a:ext cx="8752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a-ES" sz="2400" b="1" dirty="0">
                <a:solidFill>
                  <a:srgbClr val="009A9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Incidència en el canvi d’hàbits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94F01C1-3C7C-6ABD-BB73-75C63855BD4A}"/>
              </a:ext>
            </a:extLst>
          </p:cNvPr>
          <p:cNvSpPr txBox="1"/>
          <p:nvPr/>
        </p:nvSpPr>
        <p:spPr>
          <a:xfrm>
            <a:off x="410145" y="1780443"/>
            <a:ext cx="893705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 </a:t>
            </a:r>
            <a:r>
              <a:rPr lang="es-E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campanya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té entre </a:t>
            </a:r>
            <a:r>
              <a:rPr lang="es-E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els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s-E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seus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s-E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objectius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s-E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principals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el </a:t>
            </a:r>
            <a:r>
              <a:rPr lang="es-E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d’incidir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en el </a:t>
            </a:r>
            <a:r>
              <a:rPr lang="es-E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canvi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s-E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d’hàbits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 les persones </a:t>
            </a:r>
            <a:r>
              <a:rPr lang="es-E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usuàries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 </a:t>
            </a:r>
            <a:r>
              <a:rPr lang="es-E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essencialment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sota dos </a:t>
            </a:r>
            <a:r>
              <a:rPr lang="es-E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conceptes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</a:p>
          <a:p>
            <a:endParaRPr lang="ca-ES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Imatge 2">
            <a:extLst>
              <a:ext uri="{FF2B5EF4-FFF2-40B4-BE49-F238E27FC236}">
                <a16:creationId xmlns:a16="http://schemas.microsoft.com/office/drawing/2014/main" id="{B9269973-2AAE-AA13-39D2-183F4D9C25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43" t="2458" r="3611" b="24853"/>
          <a:stretch/>
        </p:blipFill>
        <p:spPr>
          <a:xfrm>
            <a:off x="2346975" y="3251078"/>
            <a:ext cx="2772307" cy="3116973"/>
          </a:xfrm>
          <a:prstGeom prst="rect">
            <a:avLst/>
          </a:prstGeom>
        </p:spPr>
      </p:pic>
      <p:pic>
        <p:nvPicPr>
          <p:cNvPr id="5" name="Imatge 4">
            <a:extLst>
              <a:ext uri="{FF2B5EF4-FFF2-40B4-BE49-F238E27FC236}">
                <a16:creationId xmlns:a16="http://schemas.microsoft.com/office/drawing/2014/main" id="{46E3064C-6970-E7A6-D3AA-3C546F8A60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5" t="2515" r="3941" b="24838"/>
          <a:stretch/>
        </p:blipFill>
        <p:spPr>
          <a:xfrm>
            <a:off x="7159882" y="3159638"/>
            <a:ext cx="2772307" cy="3116973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D49889BF-CC41-CAB2-2424-20F89E5BB0C5}"/>
              </a:ext>
            </a:extLst>
          </p:cNvPr>
          <p:cNvSpPr txBox="1"/>
          <p:nvPr/>
        </p:nvSpPr>
        <p:spPr>
          <a:xfrm>
            <a:off x="7055365" y="2796106"/>
            <a:ext cx="61540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Targeta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s-ES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sense</a:t>
            </a:r>
            <a:r>
              <a:rPr lang="es-ES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contacte </a:t>
            </a:r>
            <a:endParaRPr lang="es-ES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7D7F2F2-05B0-8215-D62C-E18E12C39367}"/>
              </a:ext>
            </a:extLst>
          </p:cNvPr>
          <p:cNvSpPr txBox="1"/>
          <p:nvPr/>
        </p:nvSpPr>
        <p:spPr>
          <a:xfrm>
            <a:off x="2043597" y="2488590"/>
            <a:ext cx="40524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s-E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Targeta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s-ES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recarregable</a:t>
            </a:r>
            <a:endParaRPr lang="ca-ES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0958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6C86CADB-6459-37F2-305C-668204163729}"/>
              </a:ext>
            </a:extLst>
          </p:cNvPr>
          <p:cNvSpPr txBox="1"/>
          <p:nvPr/>
        </p:nvSpPr>
        <p:spPr>
          <a:xfrm>
            <a:off x="109025" y="120521"/>
            <a:ext cx="87527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a-E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Dossier de premsa</a:t>
            </a:r>
            <a:endParaRPr lang="ca-ES" sz="1200" b="1" i="1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5C194AE-1B5A-DDA6-DA5D-359A81C7DF88}"/>
              </a:ext>
            </a:extLst>
          </p:cNvPr>
          <p:cNvSpPr txBox="1"/>
          <p:nvPr/>
        </p:nvSpPr>
        <p:spPr>
          <a:xfrm>
            <a:off x="9845025" y="120521"/>
            <a:ext cx="24630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a-E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14 de setembre de 2023</a:t>
            </a:r>
            <a:endParaRPr lang="ca-ES" sz="1200" b="1" i="1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Imagen 1" descr="Icono&#10;&#10;Descripción generada automáticamente con confianza baja">
            <a:extLst>
              <a:ext uri="{FF2B5EF4-FFF2-40B4-BE49-F238E27FC236}">
                <a16:creationId xmlns:a16="http://schemas.microsoft.com/office/drawing/2014/main" id="{C8329D65-F42B-C04A-3867-C5709DE33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4305" y="6479828"/>
            <a:ext cx="1109477" cy="33855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644BBAF-C279-4026-F2F0-C11F77455195}"/>
              </a:ext>
            </a:extLst>
          </p:cNvPr>
          <p:cNvSpPr txBox="1"/>
          <p:nvPr/>
        </p:nvSpPr>
        <p:spPr>
          <a:xfrm>
            <a:off x="410145" y="1041911"/>
            <a:ext cx="1237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a-ES" sz="2400" b="1" dirty="0">
                <a:solidFill>
                  <a:srgbClr val="009A9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Avantatges de present i futur amb T-mobilitat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94F01C1-3C7C-6ABD-BB73-75C63855BD4A}"/>
              </a:ext>
            </a:extLst>
          </p:cNvPr>
          <p:cNvSpPr txBox="1"/>
          <p:nvPr/>
        </p:nvSpPr>
        <p:spPr>
          <a:xfrm>
            <a:off x="410145" y="1780443"/>
            <a:ext cx="7804941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a-E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L’objectiu actual del projecte és aconseguir que el màxim nombre de persones usuàries </a:t>
            </a:r>
            <a:r>
              <a:rPr lang="ca-E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 donin d’alta </a:t>
            </a:r>
            <a:r>
              <a:rPr lang="ca-ES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digitalment </a:t>
            </a:r>
            <a:r>
              <a:rPr lang="ca-E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 la </a:t>
            </a:r>
            <a:br>
              <a:rPr lang="ca-E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a-E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T-mobilitat per finalment viatjar </a:t>
            </a:r>
            <a:r>
              <a:rPr lang="ca-E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amb </a:t>
            </a:r>
            <a:r>
              <a:rPr lang="ca-E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T-mobilitat personalitzada o amb el mòbil.</a:t>
            </a:r>
          </a:p>
          <a:p>
            <a:endParaRPr lang="ca-ES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ca-E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D’aquesta manera, l’usuari disposarà d’una </a:t>
            </a:r>
            <a:r>
              <a:rPr lang="ca-ES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major capacitat de gestió personal i digital </a:t>
            </a:r>
            <a:r>
              <a:rPr lang="ca-E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dels seus viatges en transport públic, que en un futur podran ser integrats també amb altres serveis de mobilitat.</a:t>
            </a:r>
          </a:p>
          <a:p>
            <a:endParaRPr lang="ca-ES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ca-E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 tracta de generar un </a:t>
            </a:r>
            <a:r>
              <a:rPr lang="ca-ES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canvi real en la manera de viatjar</a:t>
            </a:r>
            <a:r>
              <a:rPr lang="ca-E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motiu pel qual les persones que es decantin per viatjar amb la </a:t>
            </a:r>
            <a:br>
              <a:rPr lang="ca-E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a-E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T-mobilitat de cartró no disposaran dels mateixos avantatges que ofereix l’alta digital.</a:t>
            </a:r>
          </a:p>
        </p:txBody>
      </p:sp>
      <p:pic>
        <p:nvPicPr>
          <p:cNvPr id="12" name="Imagen 11" descr="Una mujer con un celular en la calle&#10;&#10;Descripción generada automáticamente con confianza media">
            <a:extLst>
              <a:ext uri="{FF2B5EF4-FFF2-40B4-BE49-F238E27FC236}">
                <a16:creationId xmlns:a16="http://schemas.microsoft.com/office/drawing/2014/main" id="{34C3A154-C82E-9ADB-27FF-EF501FCB8D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89"/>
          <a:stretch/>
        </p:blipFill>
        <p:spPr>
          <a:xfrm>
            <a:off x="8380982" y="1890494"/>
            <a:ext cx="3400874" cy="2793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4849"/>
      </p:ext>
    </p:extLst>
  </p:cSld>
  <p:clrMapOvr>
    <a:masterClrMapping/>
  </p:clrMapOvr>
</p:sld>
</file>

<file path=ppt/theme/theme1.xml><?xml version="1.0" encoding="utf-8"?>
<a:theme xmlns:a="http://schemas.openxmlformats.org/drawingml/2006/main" name="Contingut">
  <a:themeElements>
    <a:clrScheme name="Plantilla ATM">
      <a:dk1>
        <a:srgbClr val="000000"/>
      </a:dk1>
      <a:lt1>
        <a:srgbClr val="FFFFFF"/>
      </a:lt1>
      <a:dk2>
        <a:srgbClr val="009E94"/>
      </a:dk2>
      <a:lt2>
        <a:srgbClr val="E7E6E6"/>
      </a:lt2>
      <a:accent1>
        <a:srgbClr val="00A19A"/>
      </a:accent1>
      <a:accent2>
        <a:srgbClr val="00FF45"/>
      </a:accent2>
      <a:accent3>
        <a:srgbClr val="73E600"/>
      </a:accent3>
      <a:accent4>
        <a:srgbClr val="F9CC09"/>
      </a:accent4>
      <a:accent5>
        <a:srgbClr val="F2A30C"/>
      </a:accent5>
      <a:accent6>
        <a:srgbClr val="E96B4D"/>
      </a:accent6>
      <a:hlink>
        <a:srgbClr val="0087E1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>
        <a:spAutoFit/>
      </a:bodyPr>
      <a:lstStyle>
        <a:defPPr algn="l">
          <a:defRPr sz="2400" b="1" dirty="0" smtClean="0">
            <a:solidFill>
              <a:schemeClr val="tx2"/>
            </a:solidFill>
            <a:latin typeface="Arial" charset="0"/>
            <a:ea typeface="Arial" charset="0"/>
            <a:cs typeface="Arial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lantilla PPT_ATM" id="{5371C847-D679-064D-A6E9-4583B6206988}" vid="{9AD8C21F-3BDA-2240-AABC-8A2D13BD8D4C}"/>
    </a:ext>
  </a:extLst>
</a:theme>
</file>

<file path=ppt/theme/theme2.xml><?xml version="1.0" encoding="utf-8"?>
<a:theme xmlns:a="http://schemas.openxmlformats.org/drawingml/2006/main" name="Portada">
  <a:themeElements>
    <a:clrScheme name="Plantilla ATM">
      <a:dk1>
        <a:srgbClr val="000000"/>
      </a:dk1>
      <a:lt1>
        <a:srgbClr val="FFFFFF"/>
      </a:lt1>
      <a:dk2>
        <a:srgbClr val="009E94"/>
      </a:dk2>
      <a:lt2>
        <a:srgbClr val="E7E6E6"/>
      </a:lt2>
      <a:accent1>
        <a:srgbClr val="00A19A"/>
      </a:accent1>
      <a:accent2>
        <a:srgbClr val="00FF45"/>
      </a:accent2>
      <a:accent3>
        <a:srgbClr val="73E600"/>
      </a:accent3>
      <a:accent4>
        <a:srgbClr val="F9CC09"/>
      </a:accent4>
      <a:accent5>
        <a:srgbClr val="F2A30C"/>
      </a:accent5>
      <a:accent6>
        <a:srgbClr val="E96B4D"/>
      </a:accent6>
      <a:hlink>
        <a:srgbClr val="0087E1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lantilla PPT_ATM" id="{5371C847-D679-064D-A6E9-4583B6206988}" vid="{8714E02B-B7C7-BD44-B538-FB4593E16C87}"/>
    </a:ext>
  </a:extLst>
</a:theme>
</file>

<file path=ppt/theme/theme3.xml><?xml version="1.0" encoding="utf-8"?>
<a:theme xmlns:a="http://schemas.openxmlformats.org/drawingml/2006/main" name="Contraportades">
  <a:themeElements>
    <a:clrScheme name="Plantilla ATM">
      <a:dk1>
        <a:srgbClr val="000000"/>
      </a:dk1>
      <a:lt1>
        <a:srgbClr val="FFFFFF"/>
      </a:lt1>
      <a:dk2>
        <a:srgbClr val="009E94"/>
      </a:dk2>
      <a:lt2>
        <a:srgbClr val="E7E6E6"/>
      </a:lt2>
      <a:accent1>
        <a:srgbClr val="00A19A"/>
      </a:accent1>
      <a:accent2>
        <a:srgbClr val="00FF45"/>
      </a:accent2>
      <a:accent3>
        <a:srgbClr val="73E600"/>
      </a:accent3>
      <a:accent4>
        <a:srgbClr val="F9CC09"/>
      </a:accent4>
      <a:accent5>
        <a:srgbClr val="F2A30C"/>
      </a:accent5>
      <a:accent6>
        <a:srgbClr val="E96B4D"/>
      </a:accent6>
      <a:hlink>
        <a:srgbClr val="0087E1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lantilla PPT_ATM" id="{5371C847-D679-064D-A6E9-4583B6206988}" vid="{A64D96AA-4341-9D4C-9507-F92E24EF60A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lantilla ATM">
    <a:dk1>
      <a:srgbClr val="000000"/>
    </a:dk1>
    <a:lt1>
      <a:srgbClr val="FFFFFF"/>
    </a:lt1>
    <a:dk2>
      <a:srgbClr val="009E94"/>
    </a:dk2>
    <a:lt2>
      <a:srgbClr val="E7E6E6"/>
    </a:lt2>
    <a:accent1>
      <a:srgbClr val="00A19A"/>
    </a:accent1>
    <a:accent2>
      <a:srgbClr val="00FF45"/>
    </a:accent2>
    <a:accent3>
      <a:srgbClr val="73E600"/>
    </a:accent3>
    <a:accent4>
      <a:srgbClr val="F9CC09"/>
    </a:accent4>
    <a:accent5>
      <a:srgbClr val="F2A30C"/>
    </a:accent5>
    <a:accent6>
      <a:srgbClr val="E96B4D"/>
    </a:accent6>
    <a:hlink>
      <a:srgbClr val="0087E1"/>
    </a:hlink>
    <a:folHlink>
      <a:srgbClr val="0000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Plantilla PPT_ATM (1)</Template>
  <TotalTime>3543</TotalTime>
  <Words>697</Words>
  <Application>Microsoft Office PowerPoint</Application>
  <PresentationFormat>Panorámica</PresentationFormat>
  <Paragraphs>80</Paragraphs>
  <Slides>11</Slides>
  <Notes>1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Arial</vt:lpstr>
      <vt:lpstr>Calibri</vt:lpstr>
      <vt:lpstr>Verdana</vt:lpstr>
      <vt:lpstr>Wingdings</vt:lpstr>
      <vt:lpstr>Contingut</vt:lpstr>
      <vt:lpstr>Portada</vt:lpstr>
      <vt:lpstr>Contraportades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Adrià Palacín</dc:creator>
  <cp:lastModifiedBy>Adrià Palacín</cp:lastModifiedBy>
  <cp:revision>39</cp:revision>
  <cp:lastPrinted>2019-01-24T09:54:01Z</cp:lastPrinted>
  <dcterms:created xsi:type="dcterms:W3CDTF">2023-08-28T08:49:31Z</dcterms:created>
  <dcterms:modified xsi:type="dcterms:W3CDTF">2023-10-04T07:35:16Z</dcterms:modified>
</cp:coreProperties>
</file>