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</p:sldMasterIdLst>
  <p:notesMasterIdLst>
    <p:notesMasterId r:id="rId11"/>
  </p:notesMasterIdLst>
  <p:handoutMasterIdLst>
    <p:handoutMasterId r:id="rId12"/>
  </p:handoutMasterIdLst>
  <p:sldIdLst>
    <p:sldId id="259" r:id="rId2"/>
    <p:sldId id="1277" r:id="rId3"/>
    <p:sldId id="1279" r:id="rId4"/>
    <p:sldId id="1266" r:id="rId5"/>
    <p:sldId id="1278" r:id="rId6"/>
    <p:sldId id="1280" r:id="rId7"/>
    <p:sldId id="1281" r:id="rId8"/>
    <p:sldId id="1282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665C"/>
    <a:srgbClr val="FBE5D6"/>
    <a:srgbClr val="F4B183"/>
    <a:srgbClr val="FFF2CC"/>
    <a:srgbClr val="843C0C"/>
    <a:srgbClr val="81C0B9"/>
    <a:srgbClr val="A10F13"/>
    <a:srgbClr val="E11D1A"/>
    <a:srgbClr val="F3A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5342" autoAdjust="0"/>
  </p:normalViewPr>
  <p:slideViewPr>
    <p:cSldViewPr snapToGrid="0" snapToObjects="1">
      <p:cViewPr varScale="1">
        <p:scale>
          <a:sx n="105" d="100"/>
          <a:sy n="105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Mostra teòrica (inicial)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Hoja1!$A$2:$A$19</c:f>
              <c:numCache>
                <c:formatCode>###0;###0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 formatCode="General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 formatCode="General">
                  <c:v>2019</c:v>
                </c:pt>
                <c:pt idx="17" formatCode="General">
                  <c:v>2020</c:v>
                </c:pt>
              </c:numCache>
            </c:numRef>
          </c:cat>
          <c:val>
            <c:numRef>
              <c:f>Hoja1!$C$2:$C$19</c:f>
              <c:numCache>
                <c:formatCode>#,##0;#,##0</c:formatCode>
                <c:ptCount val="18"/>
                <c:pt idx="0">
                  <c:v>3900</c:v>
                </c:pt>
                <c:pt idx="1">
                  <c:v>4600</c:v>
                </c:pt>
                <c:pt idx="2">
                  <c:v>4600</c:v>
                </c:pt>
                <c:pt idx="3">
                  <c:v>22460</c:v>
                </c:pt>
                <c:pt idx="4">
                  <c:v>4750</c:v>
                </c:pt>
                <c:pt idx="5">
                  <c:v>12420</c:v>
                </c:pt>
                <c:pt idx="6">
                  <c:v>12450</c:v>
                </c:pt>
                <c:pt idx="7">
                  <c:v>5700</c:v>
                </c:pt>
                <c:pt idx="8">
                  <c:v>5700</c:v>
                </c:pt>
                <c:pt idx="9">
                  <c:v>6300</c:v>
                </c:pt>
                <c:pt idx="10">
                  <c:v>6300</c:v>
                </c:pt>
                <c:pt idx="11">
                  <c:v>9300</c:v>
                </c:pt>
                <c:pt idx="12">
                  <c:v>9300</c:v>
                </c:pt>
                <c:pt idx="13">
                  <c:v>9300</c:v>
                </c:pt>
                <c:pt idx="14">
                  <c:v>10100</c:v>
                </c:pt>
                <c:pt idx="15">
                  <c:v>10100</c:v>
                </c:pt>
                <c:pt idx="16">
                  <c:v>10100</c:v>
                </c:pt>
                <c:pt idx="17">
                  <c:v>10100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1-417D-A24F-5C1FDFA0ACA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Mostra final real</c:v>
                </c:pt>
              </c:strCache>
            </c:strRef>
          </c:tx>
          <c:spPr>
            <a:solidFill>
              <a:srgbClr val="0066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Hoja1!$A$2:$A$19</c:f>
              <c:numCache>
                <c:formatCode>###0;###0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 formatCode="General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 formatCode="General">
                  <c:v>2019</c:v>
                </c:pt>
                <c:pt idx="17" formatCode="General">
                  <c:v>2020</c:v>
                </c:pt>
              </c:numCache>
            </c:numRef>
          </c:cat>
          <c:val>
            <c:numRef>
              <c:f>Hoja1!$D$2:$D$19</c:f>
              <c:numCache>
                <c:formatCode>#,##0;#,##0</c:formatCode>
                <c:ptCount val="18"/>
                <c:pt idx="0">
                  <c:v>3884</c:v>
                </c:pt>
                <c:pt idx="1">
                  <c:v>4642</c:v>
                </c:pt>
                <c:pt idx="2">
                  <c:v>4753</c:v>
                </c:pt>
                <c:pt idx="3">
                  <c:v>18350</c:v>
                </c:pt>
                <c:pt idx="4">
                  <c:v>4754</c:v>
                </c:pt>
                <c:pt idx="5">
                  <c:v>12488</c:v>
                </c:pt>
                <c:pt idx="6">
                  <c:v>12682</c:v>
                </c:pt>
                <c:pt idx="7">
                  <c:v>5793</c:v>
                </c:pt>
                <c:pt idx="8">
                  <c:v>5770</c:v>
                </c:pt>
                <c:pt idx="9">
                  <c:v>6462</c:v>
                </c:pt>
                <c:pt idx="10">
                  <c:v>6336</c:v>
                </c:pt>
                <c:pt idx="11">
                  <c:v>9461</c:v>
                </c:pt>
                <c:pt idx="12">
                  <c:v>9490</c:v>
                </c:pt>
                <c:pt idx="13">
                  <c:v>9601</c:v>
                </c:pt>
                <c:pt idx="14">
                  <c:v>10010</c:v>
                </c:pt>
                <c:pt idx="15">
                  <c:v>10117</c:v>
                </c:pt>
                <c:pt idx="16">
                  <c:v>10106</c:v>
                </c:pt>
                <c:pt idx="17">
                  <c:v>10145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1-417D-A24F-5C1FDFA0A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0538448"/>
        <c:axId val="370535824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Població (≥ 16 anys ) (àmbit EMEF)</c:v>
                </c:pt>
              </c:strCache>
            </c:strRef>
          </c:tx>
          <c:spPr>
            <a:ln w="63500" cap="rnd">
              <a:solidFill>
                <a:srgbClr val="A10F1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A10F13"/>
                </a:solidFill>
              </a:ln>
              <a:effectLst/>
            </c:spPr>
          </c:marker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7D-4B55-A6F0-B8F7A3A227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Hoja1!$A$2:$A$19</c:f>
              <c:numCache>
                <c:formatCode>###0;###0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 formatCode="General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 formatCode="General">
                  <c:v>2019</c:v>
                </c:pt>
                <c:pt idx="17" formatCode="General">
                  <c:v>2020</c:v>
                </c:pt>
              </c:numCache>
            </c:numRef>
          </c:cat>
          <c:val>
            <c:numRef>
              <c:f>Hoja1!$B$2:$B$19</c:f>
              <c:numCache>
                <c:formatCode>#,##0;#,##0</c:formatCode>
                <c:ptCount val="18"/>
                <c:pt idx="0">
                  <c:v>3754847</c:v>
                </c:pt>
                <c:pt idx="1">
                  <c:v>3746971</c:v>
                </c:pt>
                <c:pt idx="2">
                  <c:v>3984717</c:v>
                </c:pt>
                <c:pt idx="3">
                  <c:v>4114601</c:v>
                </c:pt>
                <c:pt idx="4">
                  <c:v>4138822</c:v>
                </c:pt>
                <c:pt idx="5">
                  <c:v>6269880</c:v>
                </c:pt>
                <c:pt idx="6">
                  <c:v>6308688</c:v>
                </c:pt>
                <c:pt idx="7">
                  <c:v>4230787</c:v>
                </c:pt>
                <c:pt idx="8">
                  <c:v>4243165</c:v>
                </c:pt>
                <c:pt idx="9">
                  <c:v>4254821</c:v>
                </c:pt>
                <c:pt idx="10">
                  <c:v>4239067</c:v>
                </c:pt>
                <c:pt idx="11">
                  <c:v>4644923</c:v>
                </c:pt>
                <c:pt idx="12">
                  <c:v>4692584</c:v>
                </c:pt>
                <c:pt idx="13">
                  <c:v>4713222</c:v>
                </c:pt>
                <c:pt idx="14">
                  <c:v>4780181</c:v>
                </c:pt>
                <c:pt idx="15">
                  <c:v>4815772</c:v>
                </c:pt>
                <c:pt idx="16" formatCode="General">
                  <c:v>4749821</c:v>
                </c:pt>
                <c:pt idx="17" formatCode="General">
                  <c:v>4833042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A1-417D-A24F-5C1FDFA0A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8053568"/>
        <c:axId val="778053240"/>
      </c:lineChart>
      <c:catAx>
        <c:axId val="370538448"/>
        <c:scaling>
          <c:orientation val="minMax"/>
        </c:scaling>
        <c:delete val="0"/>
        <c:axPos val="b"/>
        <c:numFmt formatCode="###0;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370535824"/>
        <c:crosses val="autoZero"/>
        <c:auto val="1"/>
        <c:lblAlgn val="ctr"/>
        <c:lblOffset val="100"/>
        <c:noMultiLvlLbl val="0"/>
      </c:catAx>
      <c:valAx>
        <c:axId val="370535824"/>
        <c:scaling>
          <c:orientation val="minMax"/>
          <c:max val="2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665C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370538448"/>
        <c:crosses val="autoZero"/>
        <c:crossBetween val="between"/>
        <c:majorUnit val="2500"/>
      </c:valAx>
      <c:valAx>
        <c:axId val="778053240"/>
        <c:scaling>
          <c:orientation val="minMax"/>
          <c:max val="6600000"/>
          <c:min val="0"/>
        </c:scaling>
        <c:delete val="0"/>
        <c:axPos val="r"/>
        <c:numFmt formatCode="#,##0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8CBAD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8053568"/>
        <c:crosses val="max"/>
        <c:crossBetween val="between"/>
        <c:majorUnit val="600000"/>
        <c:minorUnit val="200000"/>
      </c:valAx>
      <c:catAx>
        <c:axId val="778053568"/>
        <c:scaling>
          <c:orientation val="minMax"/>
        </c:scaling>
        <c:delete val="1"/>
        <c:axPos val="b"/>
        <c:numFmt formatCode="###0;###0" sourceLinked="1"/>
        <c:majorTickMark val="out"/>
        <c:minorTickMark val="none"/>
        <c:tickLblPos val="nextTo"/>
        <c:crossAx val="778053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2681846515823"/>
          <c:y val="0.91882392595662388"/>
          <c:w val="0.63514122644428095"/>
          <c:h val="6.4333968780218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579B-6B25-E349-9D1E-B069D123974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933F1-A016-9744-9C60-17489E481D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ED05-0A01-5F4A-91F0-BAC1BC9271E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AB97B-34A8-BD40-B187-72BAA183C3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6E9046-9A0C-4EED-8A12-FC7A5A2DC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973"/>
          <a:stretch/>
        </p:blipFill>
        <p:spPr>
          <a:xfrm>
            <a:off x="0" y="0"/>
            <a:ext cx="12188798" cy="637977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3B18796-A709-4FE0-87FE-97C7697A8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798" cy="68580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17B8913-BC11-4DF7-A1DF-70FA22AC35B7}"/>
              </a:ext>
            </a:extLst>
          </p:cNvPr>
          <p:cNvSpPr txBox="1"/>
          <p:nvPr userDrawn="1"/>
        </p:nvSpPr>
        <p:spPr>
          <a:xfrm>
            <a:off x="120869" y="6492874"/>
            <a:ext cx="3160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noProof="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Jornada ATM | 26 d’octubre de 2021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48D899-E624-48B2-A03D-FCCE66F0187D}"/>
              </a:ext>
            </a:extLst>
          </p:cNvPr>
          <p:cNvSpPr/>
          <p:nvPr userDrawn="1"/>
        </p:nvSpPr>
        <p:spPr>
          <a:xfrm>
            <a:off x="11180572" y="6492873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DCF0A5A-1F27-4FE7-A4A0-AF633D15AFBE}" type="slidenum">
              <a:rPr lang="ca-ES" sz="1400" smtClean="0">
                <a:solidFill>
                  <a:schemeClr val="bg1">
                    <a:lumMod val="65000"/>
                  </a:schemeClr>
                </a:solidFill>
              </a:rPr>
              <a:pPr/>
              <a:t>‹Nº›</a:t>
            </a:fld>
            <a:endParaRPr lang="ca-E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920565" y="4238625"/>
            <a:ext cx="4998720" cy="145912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a-ES" b="1" dirty="0">
                <a:latin typeface="Arial" charset="0"/>
                <a:ea typeface="Arial" charset="0"/>
                <a:cs typeface="Arial" charset="0"/>
              </a:rPr>
              <a:t>Dades tècniques de l’EMEF</a:t>
            </a:r>
            <a:endParaRPr lang="ca-ES" sz="4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20564" y="6140920"/>
            <a:ext cx="4998720" cy="481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b="1" dirty="0">
                <a:latin typeface="Arial" charset="0"/>
                <a:ea typeface="Arial" charset="0"/>
                <a:cs typeface="Arial" charset="0"/>
              </a:rPr>
              <a:t>Jornada ATM</a:t>
            </a:r>
          </a:p>
          <a:p>
            <a:pPr algn="l">
              <a:lnSpc>
                <a:spcPct val="120000"/>
              </a:lnSpc>
            </a:pPr>
            <a:r>
              <a:rPr lang="ca-ES" sz="1800" dirty="0">
                <a:latin typeface="Arial" charset="0"/>
                <a:ea typeface="Arial" charset="0"/>
                <a:cs typeface="Arial" charset="0"/>
              </a:rPr>
              <a:t>26 d’octubre de 2021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24839" y="5776038"/>
            <a:ext cx="4790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3" y="424325"/>
            <a:ext cx="3179676" cy="1057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2435"/>
          <a:stretch/>
        </p:blipFill>
        <p:spPr>
          <a:xfrm>
            <a:off x="0" y="0"/>
            <a:ext cx="6602932" cy="68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ángulo 74">
            <a:extLst>
              <a:ext uri="{FF2B5EF4-FFF2-40B4-BE49-F238E27FC236}">
                <a16:creationId xmlns:a16="http://schemas.microsoft.com/office/drawing/2014/main" id="{14ADA6B0-EE9D-4F57-A0A9-11EC8FE63636}"/>
              </a:ext>
            </a:extLst>
          </p:cNvPr>
          <p:cNvSpPr/>
          <p:nvPr/>
        </p:nvSpPr>
        <p:spPr>
          <a:xfrm>
            <a:off x="2732126" y="4229901"/>
            <a:ext cx="5462280" cy="1433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A1683C59-19A1-4BEB-9A27-FC65B945C9FE}"/>
              </a:ext>
            </a:extLst>
          </p:cNvPr>
          <p:cNvCxnSpPr>
            <a:cxnSpLocks/>
          </p:cNvCxnSpPr>
          <p:nvPr/>
        </p:nvCxnSpPr>
        <p:spPr>
          <a:xfrm>
            <a:off x="6459295" y="2793169"/>
            <a:ext cx="0" cy="16215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946DB29-1D30-4E46-A870-CDEE7B3FDE79}"/>
              </a:ext>
            </a:extLst>
          </p:cNvPr>
          <p:cNvSpPr/>
          <p:nvPr/>
        </p:nvSpPr>
        <p:spPr>
          <a:xfrm>
            <a:off x="2090061" y="2928759"/>
            <a:ext cx="7380511" cy="987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8692" y="316999"/>
            <a:ext cx="11556252" cy="6648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a-ES" sz="4000" b="1" dirty="0">
                <a:latin typeface="Arial" charset="0"/>
                <a:ea typeface="Arial" charset="0"/>
                <a:cs typeface="Arial" charset="0"/>
              </a:rPr>
              <a:t>Governança de l’EMEF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150174-E8B0-453B-AFDD-BACD9F0E4D70}"/>
              </a:ext>
            </a:extLst>
          </p:cNvPr>
          <p:cNvSpPr/>
          <p:nvPr/>
        </p:nvSpPr>
        <p:spPr>
          <a:xfrm>
            <a:off x="497045" y="1839744"/>
            <a:ext cx="3160555" cy="869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Licitacions externes</a:t>
            </a:r>
            <a:endParaRPr lang="ca-E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 DE CAMP</a:t>
            </a:r>
            <a:endParaRPr lang="ca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8A6958-1D90-43C4-A861-74A9A2CB5934}"/>
              </a:ext>
            </a:extLst>
          </p:cNvPr>
          <p:cNvSpPr/>
          <p:nvPr/>
        </p:nvSpPr>
        <p:spPr>
          <a:xfrm>
            <a:off x="2176232" y="3051857"/>
            <a:ext cx="2331052" cy="769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IERMB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2003-2021</a:t>
            </a:r>
            <a:endParaRPr lang="ca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51CB1D5-041D-40C2-AD7D-35272CB25157}"/>
              </a:ext>
            </a:extLst>
          </p:cNvPr>
          <p:cNvSpPr/>
          <p:nvPr/>
        </p:nvSpPr>
        <p:spPr>
          <a:xfrm>
            <a:off x="7192166" y="3051857"/>
            <a:ext cx="2147776" cy="741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IDESCAT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2014-2021</a:t>
            </a:r>
            <a:endParaRPr lang="ca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34EDD0-C6D2-4C06-8441-06CE093028A5}"/>
              </a:ext>
            </a:extLst>
          </p:cNvPr>
          <p:cNvSpPr/>
          <p:nvPr/>
        </p:nvSpPr>
        <p:spPr>
          <a:xfrm>
            <a:off x="4263020" y="1165099"/>
            <a:ext cx="3475102" cy="16280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0030ACD8-A421-4F2D-911F-4F80E761B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88" y="1467605"/>
            <a:ext cx="3179676" cy="1057965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2083B7B-FB34-421E-9F71-5B4C21CA8D4E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3657600" y="2274518"/>
            <a:ext cx="605422" cy="0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68876E9-CD43-42F0-8549-1CA77178A73E}"/>
              </a:ext>
            </a:extLst>
          </p:cNvPr>
          <p:cNvCxnSpPr>
            <a:cxnSpLocks/>
          </p:cNvCxnSpPr>
          <p:nvPr/>
        </p:nvCxnSpPr>
        <p:spPr>
          <a:xfrm flipV="1">
            <a:off x="3059423" y="2709292"/>
            <a:ext cx="0" cy="35027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44DD317-7E63-48DC-B819-5798CAD60905}"/>
              </a:ext>
            </a:extLst>
          </p:cNvPr>
          <p:cNvSpPr/>
          <p:nvPr/>
        </p:nvSpPr>
        <p:spPr>
          <a:xfrm>
            <a:off x="5009151" y="3226201"/>
            <a:ext cx="2217909" cy="36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Assessorament tècnic</a:t>
            </a:r>
          </a:p>
          <a:p>
            <a:pPr algn="ctr"/>
            <a:r>
              <a:rPr lang="ca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Obtenció mostra</a:t>
            </a:r>
            <a:endParaRPr lang="ca-E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B323D97-E8AE-4DF4-A03A-57C7E0DAB7C9}"/>
              </a:ext>
            </a:extLst>
          </p:cNvPr>
          <p:cNvCxnSpPr>
            <a:cxnSpLocks/>
          </p:cNvCxnSpPr>
          <p:nvPr/>
        </p:nvCxnSpPr>
        <p:spPr>
          <a:xfrm>
            <a:off x="3686995" y="3793239"/>
            <a:ext cx="0" cy="6414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C05FD7B-B9A5-428A-ACE8-87CEC539A40E}"/>
              </a:ext>
            </a:extLst>
          </p:cNvPr>
          <p:cNvSpPr/>
          <p:nvPr/>
        </p:nvSpPr>
        <p:spPr>
          <a:xfrm>
            <a:off x="2903490" y="4429034"/>
            <a:ext cx="2555250" cy="1055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Treballs IERMB</a:t>
            </a:r>
            <a:endParaRPr lang="ca-E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EMEF</a:t>
            </a:r>
          </a:p>
          <a:p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àmbits | monogràfics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a-E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A1CF29DD-D762-4800-BA37-E01AD61DACBC}"/>
              </a:ext>
            </a:extLst>
          </p:cNvPr>
          <p:cNvCxnSpPr>
            <a:cxnSpLocks/>
            <a:stCxn id="9" idx="3"/>
            <a:endCxn id="41" idx="1"/>
          </p:cNvCxnSpPr>
          <p:nvPr/>
        </p:nvCxnSpPr>
        <p:spPr>
          <a:xfrm>
            <a:off x="7738122" y="1979134"/>
            <a:ext cx="45628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4C737AB-8827-4630-9421-77BE5B78E0FE}"/>
              </a:ext>
            </a:extLst>
          </p:cNvPr>
          <p:cNvSpPr/>
          <p:nvPr/>
        </p:nvSpPr>
        <p:spPr>
          <a:xfrm>
            <a:off x="8194406" y="1165099"/>
            <a:ext cx="3428901" cy="16280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B62E4AE7-904E-48DB-9E65-75A2A65DBF53}"/>
              </a:ext>
            </a:extLst>
          </p:cNvPr>
          <p:cNvCxnSpPr>
            <a:cxnSpLocks/>
            <a:stCxn id="41" idx="1"/>
            <a:endCxn id="9" idx="3"/>
          </p:cNvCxnSpPr>
          <p:nvPr/>
        </p:nvCxnSpPr>
        <p:spPr>
          <a:xfrm flipH="1">
            <a:off x="7738122" y="1979134"/>
            <a:ext cx="45628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>
            <a:extLst>
              <a:ext uri="{FF2B5EF4-FFF2-40B4-BE49-F238E27FC236}">
                <a16:creationId xmlns:a16="http://schemas.microsoft.com/office/drawing/2014/main" id="{FB2C8877-8C8C-4A9D-896E-8071391D0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309" y="2087584"/>
            <a:ext cx="1779251" cy="310021"/>
          </a:xfrm>
          <a:prstGeom prst="rect">
            <a:avLst/>
          </a:prstGeom>
        </p:spPr>
      </p:pic>
      <p:pic>
        <p:nvPicPr>
          <p:cNvPr id="1026" name="Picture 2" descr="Ajuntament de Barcelona/conèixer valor cadastral | AG Fincas |  Administrador de Fincas y Agencia Inmobiliaria">
            <a:extLst>
              <a:ext uri="{FF2B5EF4-FFF2-40B4-BE49-F238E27FC236}">
                <a16:creationId xmlns:a16="http://schemas.microsoft.com/office/drawing/2014/main" id="{73AF306C-18EA-48AB-BAFB-1AA3A9AF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60" y="1508182"/>
            <a:ext cx="1238249" cy="3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15DC3648-5E08-4205-9E31-22A6164824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616"/>
          <a:stretch/>
        </p:blipFill>
        <p:spPr>
          <a:xfrm>
            <a:off x="8402463" y="1484919"/>
            <a:ext cx="1554941" cy="43690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7CCEA2-E87C-4400-9E30-71EEE4D5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39" y="1990155"/>
            <a:ext cx="1233487" cy="4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ángulo 75">
            <a:extLst>
              <a:ext uri="{FF2B5EF4-FFF2-40B4-BE49-F238E27FC236}">
                <a16:creationId xmlns:a16="http://schemas.microsoft.com/office/drawing/2014/main" id="{92801D81-7B68-4B87-93BF-E87D82ED22FC}"/>
              </a:ext>
            </a:extLst>
          </p:cNvPr>
          <p:cNvSpPr/>
          <p:nvPr/>
        </p:nvSpPr>
        <p:spPr>
          <a:xfrm>
            <a:off x="5774428" y="4434685"/>
            <a:ext cx="2136500" cy="1055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a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 dades enquesta</a:t>
            </a:r>
            <a:endParaRPr lang="ca-E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DÍPTIC RESUM</a:t>
            </a:r>
          </a:p>
          <a:p>
            <a:pPr algn="r"/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del sistema</a:t>
            </a: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a-E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A25B2EE-5304-4041-8665-CEC2DE86B62B}"/>
              </a:ext>
            </a:extLst>
          </p:cNvPr>
          <p:cNvSpPr/>
          <p:nvPr/>
        </p:nvSpPr>
        <p:spPr>
          <a:xfrm>
            <a:off x="593559" y="4218904"/>
            <a:ext cx="2136500" cy="36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a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Publicacions</a:t>
            </a:r>
            <a:endParaRPr lang="ca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" name="Imagen 1036">
            <a:extLst>
              <a:ext uri="{FF2B5EF4-FFF2-40B4-BE49-F238E27FC236}">
                <a16:creationId xmlns:a16="http://schemas.microsoft.com/office/drawing/2014/main" id="{4C493017-610C-4E18-AE28-10B89FE6F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8229">
            <a:off x="8060854" y="4354209"/>
            <a:ext cx="820524" cy="115782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912A20C8-26C6-4926-A4AE-5A04FD88054E}"/>
              </a:ext>
            </a:extLst>
          </p:cNvPr>
          <p:cNvSpPr/>
          <p:nvPr/>
        </p:nvSpPr>
        <p:spPr>
          <a:xfrm>
            <a:off x="192024" y="5807878"/>
            <a:ext cx="3694127" cy="5019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B80A113-567E-438B-B5F6-7BD64548C76E}"/>
              </a:ext>
            </a:extLst>
          </p:cNvPr>
          <p:cNvSpPr/>
          <p:nvPr/>
        </p:nvSpPr>
        <p:spPr>
          <a:xfrm>
            <a:off x="4006532" y="5806268"/>
            <a:ext cx="7917239" cy="5019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3B47553-2A59-4750-93BE-0C730DFA189F}"/>
              </a:ext>
            </a:extLst>
          </p:cNvPr>
          <p:cNvSpPr/>
          <p:nvPr/>
        </p:nvSpPr>
        <p:spPr>
          <a:xfrm>
            <a:off x="192023" y="5862786"/>
            <a:ext cx="3708171" cy="36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a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Global, RMB, AMB, Barcelona ciutat</a:t>
            </a:r>
            <a:endParaRPr lang="ca-E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49AFF0F-BC03-4117-A31C-BDF5D654E316}"/>
              </a:ext>
            </a:extLst>
          </p:cNvPr>
          <p:cNvCxnSpPr>
            <a:cxnSpLocks/>
          </p:cNvCxnSpPr>
          <p:nvPr/>
        </p:nvCxnSpPr>
        <p:spPr>
          <a:xfrm>
            <a:off x="3368623" y="5397483"/>
            <a:ext cx="0" cy="4103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275CE33-33A2-4F44-9B9F-1BF6B1AE2692}"/>
              </a:ext>
            </a:extLst>
          </p:cNvPr>
          <p:cNvCxnSpPr>
            <a:cxnSpLocks/>
          </p:cNvCxnSpPr>
          <p:nvPr/>
        </p:nvCxnSpPr>
        <p:spPr>
          <a:xfrm>
            <a:off x="4590871" y="5395873"/>
            <a:ext cx="0" cy="4103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252FE80-35F0-4A90-9F88-AFF9B439EE28}"/>
              </a:ext>
            </a:extLst>
          </p:cNvPr>
          <p:cNvSpPr/>
          <p:nvPr/>
        </p:nvSpPr>
        <p:spPr>
          <a:xfrm>
            <a:off x="4006532" y="5846938"/>
            <a:ext cx="7917239" cy="36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Mobilitat laboral, Mobilitat i Covid-19, mobilitat segons gènere, accessibilitat, metodologia EMEF...</a:t>
            </a:r>
            <a:endParaRPr lang="ca-E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B65C36-1850-4DC6-86F1-DF628ABC0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784" y="4604653"/>
            <a:ext cx="1433971" cy="704407"/>
          </a:xfrm>
          <a:prstGeom prst="rect">
            <a:avLst/>
          </a:prstGeom>
        </p:spPr>
      </p:pic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128FE75F-BDE4-4562-9CE2-768C2577F41D}"/>
              </a:ext>
            </a:extLst>
          </p:cNvPr>
          <p:cNvCxnSpPr>
            <a:cxnSpLocks/>
            <a:stCxn id="34" idx="3"/>
            <a:endCxn id="76" idx="1"/>
          </p:cNvCxnSpPr>
          <p:nvPr/>
        </p:nvCxnSpPr>
        <p:spPr>
          <a:xfrm>
            <a:off x="5458740" y="4956857"/>
            <a:ext cx="315688" cy="565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IERMB (@iermbcn) | Twitter">
            <a:extLst>
              <a:ext uri="{FF2B5EF4-FFF2-40B4-BE49-F238E27FC236}">
                <a16:creationId xmlns:a16="http://schemas.microsoft.com/office/drawing/2014/main" id="{14EF6730-CFF2-4C07-B4A4-7F2CB41E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1" b="31008"/>
          <a:stretch/>
        </p:blipFill>
        <p:spPr bwMode="auto">
          <a:xfrm>
            <a:off x="3448020" y="3055974"/>
            <a:ext cx="1667458" cy="7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escat (@idescat) | Twitter">
            <a:extLst>
              <a:ext uri="{FF2B5EF4-FFF2-40B4-BE49-F238E27FC236}">
                <a16:creationId xmlns:a16="http://schemas.microsoft.com/office/drawing/2014/main" id="{DFF4707B-0730-49BB-8BD7-A07D3F0F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12" y="3061296"/>
            <a:ext cx="724278" cy="7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D1A2C42F-CE53-468C-AAE3-435F7C9637C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9339942" y="3411052"/>
            <a:ext cx="617462" cy="11496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ECF4528-3195-4781-8F5D-70AB5D3D8830}"/>
              </a:ext>
            </a:extLst>
          </p:cNvPr>
          <p:cNvSpPr txBox="1"/>
          <p:nvPr/>
        </p:nvSpPr>
        <p:spPr>
          <a:xfrm>
            <a:off x="9914258" y="2806162"/>
            <a:ext cx="17656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a-ES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ca-E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PAAE</a:t>
            </a:r>
            <a:endParaRPr lang="ca-ES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ca-E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Programa anual d’actuació </a:t>
            </a:r>
            <a:r>
              <a:rPr lang="ca-E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estadística </a:t>
            </a:r>
            <a:endParaRPr lang="ca-ES" sz="1100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87CC989-D246-4899-88F5-07CCFD657E21}"/>
              </a:ext>
            </a:extLst>
          </p:cNvPr>
          <p:cNvSpPr/>
          <p:nvPr/>
        </p:nvSpPr>
        <p:spPr>
          <a:xfrm>
            <a:off x="9957403" y="2986338"/>
            <a:ext cx="1694405" cy="10051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0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8692" y="316999"/>
            <a:ext cx="11556252" cy="5980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a-ES" sz="4000" b="1" dirty="0">
                <a:latin typeface="Arial" charset="0"/>
                <a:ea typeface="Arial" charset="0"/>
                <a:cs typeface="Arial" charset="0"/>
              </a:rPr>
              <a:t>Àmbit temporal del treball de camp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6505B5D-2C05-4DC3-AEF3-F84716842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34145"/>
              </p:ext>
            </p:extLst>
          </p:nvPr>
        </p:nvGraphicFramePr>
        <p:xfrm>
          <a:off x="253831" y="915034"/>
          <a:ext cx="1160683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450">
                  <a:extLst>
                    <a:ext uri="{9D8B030D-6E8A-4147-A177-3AD203B41FA5}">
                      <a16:colId xmlns:a16="http://schemas.microsoft.com/office/drawing/2014/main" val="35354549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40322502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963635606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865292895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091563198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256741287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17211758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978954845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390389880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563134872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814376244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00976887"/>
                    </a:ext>
                  </a:extLst>
                </a:gridCol>
                <a:gridCol w="218977">
                  <a:extLst>
                    <a:ext uri="{9D8B030D-6E8A-4147-A177-3AD203B41FA5}">
                      <a16:colId xmlns:a16="http://schemas.microsoft.com/office/drawing/2014/main" val="42526652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39626111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4214360210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889505271"/>
                    </a:ext>
                  </a:extLst>
                </a:gridCol>
                <a:gridCol w="215180">
                  <a:extLst>
                    <a:ext uri="{9D8B030D-6E8A-4147-A177-3AD203B41FA5}">
                      <a16:colId xmlns:a16="http://schemas.microsoft.com/office/drawing/2014/main" val="2520837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25178798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444793476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4026387212"/>
                    </a:ext>
                  </a:extLst>
                </a:gridCol>
                <a:gridCol w="215180">
                  <a:extLst>
                    <a:ext uri="{9D8B030D-6E8A-4147-A177-3AD203B41FA5}">
                      <a16:colId xmlns:a16="http://schemas.microsoft.com/office/drawing/2014/main" val="4724576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814421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871309535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771948158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535399708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492940128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300761448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560035399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901734967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559455111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2593363332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2303738684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2654941239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4094609261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010231020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633606032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785903704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4031435512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1361293342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387919232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2810264713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2940994209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3909578557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2874179605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451748893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4095530640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505869507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761882361"/>
                    </a:ext>
                  </a:extLst>
                </a:gridCol>
                <a:gridCol w="211730">
                  <a:extLst>
                    <a:ext uri="{9D8B030D-6E8A-4147-A177-3AD203B41FA5}">
                      <a16:colId xmlns:a16="http://schemas.microsoft.com/office/drawing/2014/main" val="264959719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178269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Edició</a:t>
                      </a:r>
                    </a:p>
                  </a:txBody>
                  <a:tcPr>
                    <a:solidFill>
                      <a:srgbClr val="00665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Gener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/>
                        <a:t>Febrer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Març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Abril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Maig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Juny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Juliol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Agost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Setembre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Octubre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Novembre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Desembre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Edició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8931"/>
                  </a:ext>
                </a:extLst>
              </a:tr>
              <a:tr h="148849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2003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91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2004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2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2005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7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2006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2006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91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2007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50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2008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2008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4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2009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15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2010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1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2011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41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2012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21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2013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2014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5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/>
                        <a:t>2015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95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2016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2017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20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2018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2018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4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2019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2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2020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5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2021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7739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ACA24BB-E2E3-4FDC-A8D1-8B5B2A4EBACB}"/>
              </a:ext>
            </a:extLst>
          </p:cNvPr>
          <p:cNvSpPr/>
          <p:nvPr/>
        </p:nvSpPr>
        <p:spPr>
          <a:xfrm>
            <a:off x="6067425" y="1200150"/>
            <a:ext cx="1676400" cy="522033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8964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5D8F305-9DC6-4D09-9738-6B048A994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800"/>
          <a:stretch/>
        </p:blipFill>
        <p:spPr>
          <a:xfrm>
            <a:off x="2842250" y="915034"/>
            <a:ext cx="4476058" cy="4597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8692" y="316998"/>
            <a:ext cx="1155625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a-ES" sz="4000" b="1" dirty="0">
                <a:latin typeface="Arial" charset="0"/>
                <a:ea typeface="Arial" charset="0"/>
                <a:cs typeface="Arial" charset="0"/>
              </a:rPr>
              <a:t>Àmbit territorial de l’EMEF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39FF5D3-B632-42B1-B80B-8339BDE50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36507"/>
              </p:ext>
            </p:extLst>
          </p:nvPr>
        </p:nvGraphicFramePr>
        <p:xfrm>
          <a:off x="253831" y="915034"/>
          <a:ext cx="241224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44">
                  <a:extLst>
                    <a:ext uri="{9D8B030D-6E8A-4147-A177-3AD203B41FA5}">
                      <a16:colId xmlns:a16="http://schemas.microsoft.com/office/drawing/2014/main" val="3535454955"/>
                    </a:ext>
                  </a:extLst>
                </a:gridCol>
                <a:gridCol w="1685003">
                  <a:extLst>
                    <a:ext uri="{9D8B030D-6E8A-4147-A177-3AD203B41FA5}">
                      <a16:colId xmlns:a16="http://schemas.microsoft.com/office/drawing/2014/main" val="30178269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Edició</a:t>
                      </a:r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Àmbit</a:t>
                      </a:r>
                    </a:p>
                  </a:txBody>
                  <a:tcPr>
                    <a:solidFill>
                      <a:srgbClr val="006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8931"/>
                  </a:ext>
                </a:extLst>
              </a:tr>
              <a:tr h="148849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RMB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91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RMB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2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RMB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7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2006*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RMB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91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RMB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50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Catalunya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4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Catalunya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15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RMB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1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RMB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41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RMB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21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RMB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5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/>
                        <a:t>2015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STI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95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STI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STI (ampliat Berguedà)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20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STI (ampliat Berguedà)</a:t>
                      </a:r>
                      <a:endParaRPr lang="ca-ES" sz="1200" b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4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SIMMB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2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2020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</a:rPr>
                        <a:t>SIMMB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5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2021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SIMMB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7739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3879A62-857F-4977-A085-4C710393CE03}"/>
              </a:ext>
            </a:extLst>
          </p:cNvPr>
          <p:cNvSpPr txBox="1"/>
          <p:nvPr/>
        </p:nvSpPr>
        <p:spPr>
          <a:xfrm>
            <a:off x="5534025" y="5714469"/>
            <a:ext cx="65372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sz="1050" b="1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* Nota</a:t>
            </a:r>
            <a:r>
              <a:rPr lang="ca-ES" sz="105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: L’EMEF s’integra en l’operació de l’Enquesta de Mobilitat Quotidiana de Catalunya 2006, la qual sorgeix com un acord entre la Generalitat de Catalunya (DPTOP) i l’Autoritat del Transport Metropolità (ATM) per tal d’actualitzar les dades de les dues edicions anteriors (1996-2001) i ampliar-ne el seu abast territorial al conjunt de Catalunya. </a:t>
            </a:r>
            <a:r>
              <a:rPr lang="ca-ES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7948E1-59CF-427C-A38E-F8D8C75B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50" y="1098925"/>
            <a:ext cx="6262396" cy="39639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DB0753-5CF4-45F2-9FE2-8A44C794A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09" y="841607"/>
            <a:ext cx="4806636" cy="482590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6D75AFD-72CD-43B3-9902-ED7FCF5B0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25" t="54040" b="7830"/>
          <a:stretch/>
        </p:blipFill>
        <p:spPr>
          <a:xfrm>
            <a:off x="6096000" y="4018938"/>
            <a:ext cx="116846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8692" y="316998"/>
            <a:ext cx="1155625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4000" b="1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ca-ES" sz="4000" b="1" dirty="0">
                <a:latin typeface="Arial" charset="0"/>
                <a:ea typeface="Arial" charset="0"/>
                <a:cs typeface="Arial" charset="0"/>
              </a:rPr>
              <a:t>ostra de l’EMEF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4BFDB0A-DA72-46E5-9FD6-3CA181E45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385735"/>
              </p:ext>
            </p:extLst>
          </p:nvPr>
        </p:nvGraphicFramePr>
        <p:xfrm>
          <a:off x="67055" y="952500"/>
          <a:ext cx="11982069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F4A6B07-DBA3-4055-8291-BB4653BF244D}"/>
              </a:ext>
            </a:extLst>
          </p:cNvPr>
          <p:cNvSpPr txBox="1"/>
          <p:nvPr/>
        </p:nvSpPr>
        <p:spPr>
          <a:xfrm>
            <a:off x="266699" y="5228392"/>
            <a:ext cx="1121092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a-E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a-ES" sz="1800" b="0" i="0" u="none" strike="noStrike" baseline="0" dirty="0">
                <a:latin typeface="Calibri" panose="020F0502020204030204" pitchFamily="34" charset="0"/>
              </a:rPr>
              <a:t>Per a la realització del disseny mostral (mostra teòrica) es tenen en compte tres característiques d’estratificació: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8C8DB8-1281-4861-A228-56D4FC0B7742}"/>
              </a:ext>
            </a:extLst>
          </p:cNvPr>
          <p:cNvSpPr/>
          <p:nvPr/>
        </p:nvSpPr>
        <p:spPr>
          <a:xfrm>
            <a:off x="8372480" y="5972175"/>
            <a:ext cx="3448046" cy="390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>
                <a:solidFill>
                  <a:schemeClr val="tx1"/>
                </a:solidFill>
              </a:rPr>
              <a:t>Gènere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957221-E417-48B8-9392-F2E259412403}"/>
              </a:ext>
            </a:extLst>
          </p:cNvPr>
          <p:cNvSpPr/>
          <p:nvPr/>
        </p:nvSpPr>
        <p:spPr>
          <a:xfrm>
            <a:off x="4371977" y="5972174"/>
            <a:ext cx="3724275" cy="390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>
                <a:solidFill>
                  <a:schemeClr val="tx1"/>
                </a:solidFill>
              </a:rPr>
              <a:t>Grups d’edat (4 o 5 segons edició)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F24C78-DD4C-4D1F-8D72-28B0443F327E}"/>
              </a:ext>
            </a:extLst>
          </p:cNvPr>
          <p:cNvSpPr/>
          <p:nvPr/>
        </p:nvSpPr>
        <p:spPr>
          <a:xfrm>
            <a:off x="371475" y="5972175"/>
            <a:ext cx="3724275" cy="390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>
                <a:solidFill>
                  <a:schemeClr val="tx1"/>
                </a:solidFill>
              </a:rPr>
              <a:t>Àmbit territorial</a:t>
            </a:r>
          </a:p>
        </p:txBody>
      </p:sp>
    </p:spTree>
    <p:extLst>
      <p:ext uri="{BB962C8B-B14F-4D97-AF65-F5344CB8AC3E}">
        <p14:creationId xmlns:p14="http://schemas.microsoft.com/office/powerpoint/2010/main" val="24096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8692" y="316999"/>
            <a:ext cx="11556252" cy="5980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a-ES" sz="4000" b="1" dirty="0">
                <a:latin typeface="Arial" charset="0"/>
                <a:ea typeface="Arial" charset="0"/>
                <a:cs typeface="Arial" charset="0"/>
              </a:rPr>
              <a:t>Mostra segons l’edat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6505B5D-2C05-4DC3-AEF3-F84716842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3083"/>
              </p:ext>
            </p:extLst>
          </p:nvPr>
        </p:nvGraphicFramePr>
        <p:xfrm>
          <a:off x="234781" y="915034"/>
          <a:ext cx="1179529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44">
                  <a:extLst>
                    <a:ext uri="{9D8B030D-6E8A-4147-A177-3AD203B41FA5}">
                      <a16:colId xmlns:a16="http://schemas.microsoft.com/office/drawing/2014/main" val="3535454955"/>
                    </a:ext>
                  </a:extLst>
                </a:gridCol>
                <a:gridCol w="972576">
                  <a:extLst>
                    <a:ext uri="{9D8B030D-6E8A-4147-A177-3AD203B41FA5}">
                      <a16:colId xmlns:a16="http://schemas.microsoft.com/office/drawing/2014/main" val="4140322502"/>
                    </a:ext>
                  </a:extLst>
                </a:gridCol>
                <a:gridCol w="1309274">
                  <a:extLst>
                    <a:ext uri="{9D8B030D-6E8A-4147-A177-3AD203B41FA5}">
                      <a16:colId xmlns:a16="http://schemas.microsoft.com/office/drawing/2014/main" val="256741287"/>
                    </a:ext>
                  </a:extLst>
                </a:gridCol>
                <a:gridCol w="1397211">
                  <a:extLst>
                    <a:ext uri="{9D8B030D-6E8A-4147-A177-3AD203B41FA5}">
                      <a16:colId xmlns:a16="http://schemas.microsoft.com/office/drawing/2014/main" val="16205895"/>
                    </a:ext>
                  </a:extLst>
                </a:gridCol>
                <a:gridCol w="1201796">
                  <a:extLst>
                    <a:ext uri="{9D8B030D-6E8A-4147-A177-3AD203B41FA5}">
                      <a16:colId xmlns:a16="http://schemas.microsoft.com/office/drawing/2014/main" val="1539626111"/>
                    </a:ext>
                  </a:extLst>
                </a:gridCol>
                <a:gridCol w="1397211">
                  <a:extLst>
                    <a:ext uri="{9D8B030D-6E8A-4147-A177-3AD203B41FA5}">
                      <a16:colId xmlns:a16="http://schemas.microsoft.com/office/drawing/2014/main" val="4061763917"/>
                    </a:ext>
                  </a:extLst>
                </a:gridCol>
                <a:gridCol w="213653">
                  <a:extLst>
                    <a:ext uri="{9D8B030D-6E8A-4147-A177-3AD203B41FA5}">
                      <a16:colId xmlns:a16="http://schemas.microsoft.com/office/drawing/2014/main" val="66027664"/>
                    </a:ext>
                  </a:extLst>
                </a:gridCol>
                <a:gridCol w="4601929">
                  <a:extLst>
                    <a:ext uri="{9D8B030D-6E8A-4147-A177-3AD203B41FA5}">
                      <a16:colId xmlns:a16="http://schemas.microsoft.com/office/drawing/2014/main" val="1813981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Edició</a:t>
                      </a:r>
                    </a:p>
                  </a:txBody>
                  <a:tcP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16-29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30-44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45-64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65-74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Majors de 75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noProof="0" dirty="0"/>
                        <a:t>Construcció de la mostra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8931"/>
                  </a:ext>
                </a:extLst>
              </a:tr>
              <a:tr h="148849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2003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endParaRPr lang="ca-ES" sz="2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a-ES" sz="1600" b="1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Aleatòria: </a:t>
                      </a:r>
                    </a:p>
                    <a:p>
                      <a:r>
                        <a:rPr lang="ca-E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partir del càlcul de la probabilitat uniforme de cada individu, segons el nombre de persones a la llar potencialment seleccionables. 	</a:t>
                      </a:r>
                    </a:p>
                    <a:p>
                      <a:pPr algn="ctr"/>
                      <a:endParaRPr lang="ca-ES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a-ES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FONT: Guies telefòniques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91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2004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2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2005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a-E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a-E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a-E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a-E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7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>
                          <a:solidFill>
                            <a:schemeClr val="tx1"/>
                          </a:solidFill>
                        </a:rPr>
                        <a:t>2006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a-E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a-E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a-E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a-E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91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2007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50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2008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4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2009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15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2010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1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2011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41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2012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21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2013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2014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5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/>
                        <a:t>2015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95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2016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ca-ES" sz="1600" b="1" i="0" u="sng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a-ES" sz="1600" b="1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Enquesta nominal:</a:t>
                      </a:r>
                    </a:p>
                    <a:p>
                      <a:r>
                        <a:rPr lang="ca-E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persones a entrevistar han estat seleccionades prèviament. S’escullen persones titulars i suplents d’entre el </a:t>
                      </a:r>
                      <a:r>
                        <a:rPr lang="ca-E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Registre de població de Catalunya</a:t>
                      </a:r>
                      <a:r>
                        <a:rPr lang="ca-E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amb les característiques d’edat i sexe establertes prèviament. </a:t>
                      </a:r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0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2017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20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2018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4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2019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43C0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2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2020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5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200" b="1" noProof="0" dirty="0"/>
                        <a:t>2021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43C0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a-ES" sz="12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7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60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8692" y="316999"/>
            <a:ext cx="11556252" cy="5980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a-ES" sz="4000" b="1" dirty="0">
                <a:latin typeface="Arial" charset="0"/>
                <a:ea typeface="Arial" charset="0"/>
                <a:cs typeface="Arial" charset="0"/>
              </a:rPr>
              <a:t>Producció final segons dia i metodologia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87BBD1-2D73-4052-856C-C750EE748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0"/>
          <a:stretch/>
        </p:blipFill>
        <p:spPr>
          <a:xfrm>
            <a:off x="89506" y="1070147"/>
            <a:ext cx="6997094" cy="2969167"/>
          </a:xfrm>
          <a:prstGeom prst="rect">
            <a:avLst/>
          </a:prstGeom>
        </p:spPr>
      </p:pic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3191F413-FD7E-4741-B77B-09698243B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589249"/>
              </p:ext>
            </p:extLst>
          </p:nvPr>
        </p:nvGraphicFramePr>
        <p:xfrm>
          <a:off x="7572374" y="1140430"/>
          <a:ext cx="4433940" cy="205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041">
                  <a:extLst>
                    <a:ext uri="{9D8B030D-6E8A-4147-A177-3AD203B41FA5}">
                      <a16:colId xmlns:a16="http://schemas.microsoft.com/office/drawing/2014/main" val="3535454955"/>
                    </a:ext>
                  </a:extLst>
                </a:gridCol>
                <a:gridCol w="885434">
                  <a:extLst>
                    <a:ext uri="{9D8B030D-6E8A-4147-A177-3AD203B41FA5}">
                      <a16:colId xmlns:a16="http://schemas.microsoft.com/office/drawing/2014/main" val="1103684503"/>
                    </a:ext>
                  </a:extLst>
                </a:gridCol>
                <a:gridCol w="797767">
                  <a:extLst>
                    <a:ext uri="{9D8B030D-6E8A-4147-A177-3AD203B41FA5}">
                      <a16:colId xmlns:a16="http://schemas.microsoft.com/office/drawing/2014/main" val="3017826932"/>
                    </a:ext>
                  </a:extLst>
                </a:gridCol>
                <a:gridCol w="859134">
                  <a:extLst>
                    <a:ext uri="{9D8B030D-6E8A-4147-A177-3AD203B41FA5}">
                      <a16:colId xmlns:a16="http://schemas.microsoft.com/office/drawing/2014/main" val="2429713148"/>
                    </a:ext>
                  </a:extLst>
                </a:gridCol>
                <a:gridCol w="863564">
                  <a:extLst>
                    <a:ext uri="{9D8B030D-6E8A-4147-A177-3AD203B41FA5}">
                      <a16:colId xmlns:a16="http://schemas.microsoft.com/office/drawing/2014/main" val="1079072623"/>
                    </a:ext>
                  </a:extLst>
                </a:gridCol>
              </a:tblGrid>
              <a:tr h="410829"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/>
                        <a:t>Edició</a:t>
                      </a:r>
                    </a:p>
                  </a:txBody>
                  <a:tcPr anchor="ctr"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/>
                        <a:t>TOTAL</a:t>
                      </a:r>
                      <a:endParaRPr lang="ca-ES" sz="1600" b="1" noProof="0" dirty="0"/>
                    </a:p>
                  </a:txBody>
                  <a:tcPr anchor="ctr">
                    <a:solidFill>
                      <a:srgbClr val="006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/>
                        <a:t>CAWI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/>
                        <a:t>CATI</a:t>
                      </a:r>
                      <a:endParaRPr lang="ca-ES" sz="1600" b="1" noProof="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/>
                        <a:t>CAPI</a:t>
                      </a:r>
                      <a:endParaRPr lang="ca-ES" sz="1600" b="1" noProof="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8931"/>
                  </a:ext>
                </a:extLst>
              </a:tr>
              <a:tr h="410829"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/>
                        <a:t>2018</a:t>
                      </a:r>
                      <a:endParaRPr lang="ca-ES" sz="1600" b="1" noProof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>
                          <a:solidFill>
                            <a:schemeClr val="tx1"/>
                          </a:solidFill>
                        </a:rPr>
                        <a:t>10.117</a:t>
                      </a:r>
                      <a:endParaRPr lang="ca-E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9.798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07204"/>
                  </a:ext>
                </a:extLst>
              </a:tr>
              <a:tr h="410829"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/>
                        <a:t>2019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>
                          <a:solidFill>
                            <a:schemeClr val="tx1"/>
                          </a:solidFill>
                        </a:rPr>
                        <a:t>10.106</a:t>
                      </a:r>
                      <a:endParaRPr lang="ca-E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2.077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8.029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29269"/>
                  </a:ext>
                </a:extLst>
              </a:tr>
              <a:tr h="410829"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>
                          <a:solidFill>
                            <a:schemeClr val="tx1"/>
                          </a:solidFill>
                        </a:rPr>
                        <a:t>10.145</a:t>
                      </a:r>
                      <a:endParaRPr lang="ca-E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2.575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7.750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58126"/>
                  </a:ext>
                </a:extLst>
              </a:tr>
              <a:tr h="410829"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/>
                        <a:t>2021*</a:t>
                      </a:r>
                      <a:endParaRPr lang="ca-ES" sz="1600" b="1" noProof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>
                          <a:solidFill>
                            <a:schemeClr val="tx1"/>
                          </a:solidFill>
                        </a:rPr>
                        <a:t>4.997</a:t>
                      </a:r>
                      <a:endParaRPr lang="ca-E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198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4.808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a-E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46162"/>
                  </a:ext>
                </a:extLst>
              </a:tr>
            </a:tbl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6A8E642-23F1-4F37-BFE1-E2859C3E5B14}"/>
              </a:ext>
            </a:extLst>
          </p:cNvPr>
          <p:cNvCxnSpPr>
            <a:cxnSpLocks/>
          </p:cNvCxnSpPr>
          <p:nvPr/>
        </p:nvCxnSpPr>
        <p:spPr>
          <a:xfrm flipH="1">
            <a:off x="7086600" y="2563604"/>
            <a:ext cx="485774" cy="122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C439953D-B3BD-4DC1-8B28-BD1A4C88B9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4726" y="4179507"/>
            <a:ext cx="8469727" cy="2054738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6EE8A30-5580-413A-8C92-B603366A2DDA}"/>
              </a:ext>
            </a:extLst>
          </p:cNvPr>
          <p:cNvCxnSpPr>
            <a:cxnSpLocks/>
          </p:cNvCxnSpPr>
          <p:nvPr/>
        </p:nvCxnSpPr>
        <p:spPr>
          <a:xfrm flipH="1">
            <a:off x="7086600" y="2563604"/>
            <a:ext cx="485774" cy="1615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18304BB-A079-41C1-A531-ED7F7411CAD5}"/>
              </a:ext>
            </a:extLst>
          </p:cNvPr>
          <p:cNvSpPr txBox="1"/>
          <p:nvPr/>
        </p:nvSpPr>
        <p:spPr>
          <a:xfrm>
            <a:off x="7992252" y="3207810"/>
            <a:ext cx="37083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050" b="1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* Nota</a:t>
            </a:r>
            <a:r>
              <a:rPr lang="ca-ES" sz="105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: L’EMEF (primera onada 2021)</a:t>
            </a:r>
            <a:r>
              <a:rPr lang="ca-ES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091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8692" y="316999"/>
            <a:ext cx="11556252" cy="5980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a-ES" sz="4000" b="1" dirty="0">
                <a:latin typeface="Arial" charset="0"/>
                <a:ea typeface="Arial" charset="0"/>
                <a:cs typeface="Arial" charset="0"/>
              </a:rPr>
              <a:t>Esquema de l’enquesta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441EC5-CF18-428C-A146-D1625BE5F53E}"/>
              </a:ext>
            </a:extLst>
          </p:cNvPr>
          <p:cNvSpPr txBox="1"/>
          <p:nvPr/>
        </p:nvSpPr>
        <p:spPr>
          <a:xfrm>
            <a:off x="568692" y="1108413"/>
            <a:ext cx="10042158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 darreres edicions del qüestionari consten de quatre blocs: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Bloc 1: Confirmació de l’interlocutor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Bloc 2: Preguntes sobre la mobilitat i els desplaçaments realitzats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Bloc 3: Preguntes de dimensió subjectiva i d’opinió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Bloc 4: Dades personals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" y="413888"/>
            <a:ext cx="3355691" cy="11165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92558" y="2481999"/>
            <a:ext cx="2823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>
                <a:latin typeface="Arial" charset="0"/>
                <a:ea typeface="Arial" charset="0"/>
                <a:cs typeface="Arial" charset="0"/>
              </a:rPr>
              <a:t>Dades tècniques de l’EMEF</a:t>
            </a:r>
            <a:endParaRPr lang="ca-ES" dirty="0"/>
          </a:p>
        </p:txBody>
      </p:sp>
      <p:sp>
        <p:nvSpPr>
          <p:cNvPr id="14" name="Rectangle 13"/>
          <p:cNvSpPr/>
          <p:nvPr/>
        </p:nvSpPr>
        <p:spPr>
          <a:xfrm>
            <a:off x="1349636" y="3405329"/>
            <a:ext cx="296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latin typeface="Arial" charset="0"/>
                <a:cs typeface="Arial" charset="0"/>
              </a:rPr>
              <a:t>26 d’octubre de 2021</a:t>
            </a:r>
            <a:endParaRPr lang="ca-E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8610" y="5553777"/>
            <a:ext cx="5248913" cy="1388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·····································································</a:t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Balmes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49, Barcelona 08007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+34 933 620 020 – atm.cat – @ATMbcn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·····································································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2435"/>
          <a:stretch/>
        </p:blipFill>
        <p:spPr>
          <a:xfrm>
            <a:off x="5589068" y="478"/>
            <a:ext cx="6602932" cy="68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1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501</Words>
  <Application>Microsoft Office PowerPoint</Application>
  <PresentationFormat>Panorámica</PresentationFormat>
  <Paragraphs>197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Dades tècniques de l’EMEF</vt:lpstr>
      <vt:lpstr>Governança de l’EMEF </vt:lpstr>
      <vt:lpstr>Àmbit temporal del treball de camp</vt:lpstr>
      <vt:lpstr>Àmbit territorial de l’EMEF</vt:lpstr>
      <vt:lpstr>Mostra de l’EMEF</vt:lpstr>
      <vt:lpstr>Mostra segons l’edat</vt:lpstr>
      <vt:lpstr>Producció final segons dia i metodologia</vt:lpstr>
      <vt:lpstr>Esquema de l’enquesta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 de la presentació</dc:title>
  <dc:creator>Martí Ruiz</dc:creator>
  <cp:lastModifiedBy>Sergi Martinez-Abarca Espelt</cp:lastModifiedBy>
  <cp:revision>234</cp:revision>
  <cp:lastPrinted>2019-01-24T09:54:01Z</cp:lastPrinted>
  <dcterms:created xsi:type="dcterms:W3CDTF">2019-01-24T07:43:14Z</dcterms:created>
  <dcterms:modified xsi:type="dcterms:W3CDTF">2021-10-26T09:38:10Z</dcterms:modified>
</cp:coreProperties>
</file>