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468" r:id="rId2"/>
    <p:sldId id="465" r:id="rId3"/>
    <p:sldId id="464" r:id="rId4"/>
    <p:sldId id="334" r:id="rId5"/>
    <p:sldId id="467" r:id="rId6"/>
    <p:sldId id="466" r:id="rId7"/>
    <p:sldId id="429" r:id="rId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D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9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9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7D30A1D-F392-4B32-8341-1EEB2EBCC64A}"/>
              </a:ext>
            </a:extLst>
          </p:cNvPr>
          <p:cNvCxnSpPr/>
          <p:nvPr userDrawn="1"/>
        </p:nvCxnSpPr>
        <p:spPr>
          <a:xfrm flipV="1">
            <a:off x="0" y="6421425"/>
            <a:ext cx="12192000" cy="36095"/>
          </a:xfrm>
          <a:prstGeom prst="line">
            <a:avLst/>
          </a:prstGeom>
          <a:ln w="19050">
            <a:solidFill>
              <a:srgbClr val="D1D3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9EBB9D7-F8D0-4679-A1E1-E88502DBD1B2}"/>
              </a:ext>
            </a:extLst>
          </p:cNvPr>
          <p:cNvSpPr/>
          <p:nvPr userDrawn="1"/>
        </p:nvSpPr>
        <p:spPr>
          <a:xfrm>
            <a:off x="11560311" y="6512799"/>
            <a:ext cx="463588" cy="283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DCF0A5A-1F27-4FE7-A4A0-AF633D15AFBE}" type="slidenum">
              <a:rPr lang="ca-ES" sz="1244" smtClean="0">
                <a:solidFill>
                  <a:srgbClr val="898989"/>
                </a:solidFill>
              </a:rPr>
              <a:pPr/>
              <a:t>‹Nº›</a:t>
            </a:fld>
            <a:endParaRPr lang="ca-ES" sz="1244" dirty="0">
              <a:solidFill>
                <a:srgbClr val="89898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/>
          <a:srcRect l="311" t="8" r="397" b="-5"/>
          <a:stretch/>
        </p:blipFill>
        <p:spPr>
          <a:xfrm>
            <a:off x="0" y="85725"/>
            <a:ext cx="12182475" cy="29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3B18796-A709-4FE0-87FE-97C7697A8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798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E18CC65-5239-469E-8CC4-C8DE2638DD44}"/>
              </a:ext>
            </a:extLst>
          </p:cNvPr>
          <p:cNvSpPr/>
          <p:nvPr userDrawn="1"/>
        </p:nvSpPr>
        <p:spPr>
          <a:xfrm>
            <a:off x="11180572" y="6492873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DCF0A5A-1F27-4FE7-A4A0-AF633D15AFBE}" type="slidenum">
              <a:rPr lang="ca-ES" sz="1400" smtClean="0">
                <a:solidFill>
                  <a:schemeClr val="bg1">
                    <a:lumMod val="65000"/>
                  </a:schemeClr>
                </a:solidFill>
              </a:rPr>
              <a:pPr/>
              <a:t>‹Nº›</a:t>
            </a:fld>
            <a:endParaRPr lang="ca-E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7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4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4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0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1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D7C8FB-575F-4D4A-9983-5067A07A2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9D8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171097"/>
            <a:ext cx="7739270" cy="34289"/>
          </a:xfrm>
          <a:prstGeom prst="rect">
            <a:avLst/>
          </a:prstGeom>
          <a:solidFill>
            <a:srgbClr val="009D85"/>
          </a:solidFill>
          <a:ln>
            <a:noFill/>
          </a:ln>
        </p:spPr>
      </p:pic>
      <p:pic>
        <p:nvPicPr>
          <p:cNvPr id="6" name="Imagen 5">
            <a:hlinkClick r:id="" action="ppaction://noaction"/>
            <a:extLst>
              <a:ext uri="{FF2B5EF4-FFF2-40B4-BE49-F238E27FC236}">
                <a16:creationId xmlns:a16="http://schemas.microsoft.com/office/drawing/2014/main" id="{E52E7D70-8038-42E0-9842-1C9111C79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36" y="140952"/>
            <a:ext cx="4174531" cy="1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7.png"/><Relationship Id="rId12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C887219-D352-5918-6A78-340F32D54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68" y="407802"/>
            <a:ext cx="2160505" cy="7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8DA06D-784C-295E-16A1-CC9629548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3846"/>
            <a:ext cx="6096000" cy="28456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CFC77A-8E7B-1AFE-F264-5089DC6167AB}"/>
              </a:ext>
            </a:extLst>
          </p:cNvPr>
          <p:cNvSpPr txBox="1"/>
          <p:nvPr/>
        </p:nvSpPr>
        <p:spPr>
          <a:xfrm>
            <a:off x="6195177" y="4641484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La </a:t>
            </a:r>
            <a:r>
              <a:rPr lang="es-ES" sz="2400" b="1" dirty="0" err="1"/>
              <a:t>integración</a:t>
            </a:r>
            <a:r>
              <a:rPr lang="es-ES" sz="2400" b="1" dirty="0"/>
              <a:t> de datos: conectando personas usuarias y </a:t>
            </a:r>
            <a:r>
              <a:rPr lang="es-ES" sz="2400" b="1" dirty="0" err="1"/>
              <a:t>tecnología</a:t>
            </a:r>
            <a:endParaRPr lang="ca-ES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AA0EC5-B62F-1FF0-8E3F-6F876B735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177" y="252142"/>
            <a:ext cx="3046004" cy="10094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94C663-17E6-B564-74BD-E0131F915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27" y="601920"/>
            <a:ext cx="3046004" cy="30680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E5656B-1A30-599E-ED05-C939A0282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8639" y="3036692"/>
            <a:ext cx="3183038" cy="32211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E01BB55-1294-C04E-67CD-D4392454FEC4}"/>
              </a:ext>
            </a:extLst>
          </p:cNvPr>
          <p:cNvSpPr txBox="1">
            <a:spLocks/>
          </p:cNvSpPr>
          <p:nvPr/>
        </p:nvSpPr>
        <p:spPr>
          <a:xfrm>
            <a:off x="6266630" y="5603077"/>
            <a:ext cx="4998720" cy="1217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Lluís Alegre Valls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Director de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l’àrea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mobilitat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/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9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bigdata">
            <a:extLst>
              <a:ext uri="{FF2B5EF4-FFF2-40B4-BE49-F238E27FC236}">
                <a16:creationId xmlns:a16="http://schemas.microsoft.com/office/drawing/2014/main" id="{6665AC70-B5CB-43DC-AC94-A6E83C0D2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/>
          <a:stretch/>
        </p:blipFill>
        <p:spPr bwMode="auto">
          <a:xfrm>
            <a:off x="5786077" y="1146412"/>
            <a:ext cx="5453423" cy="47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2081" y="468020"/>
            <a:ext cx="5717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s-ES_tradnl" sz="3000" b="1" dirty="0" err="1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Sistemes</a:t>
            </a:r>
            <a:r>
              <a:rPr lang="es-ES_tradnl" sz="3000" b="1" dirty="0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s-ES_tradnl" sz="3000" b="1" dirty="0" err="1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gestió</a:t>
            </a:r>
            <a:r>
              <a:rPr lang="es-ES_tradnl" sz="3000" b="1" dirty="0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_tradnl" sz="3000" b="1" dirty="0" err="1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tranversal</a:t>
            </a:r>
            <a:r>
              <a:rPr lang="es-ES_tradnl" sz="3000" b="1" dirty="0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(SGT)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11062" y="1146412"/>
            <a:ext cx="4624867" cy="4836645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la digitalització </a:t>
            </a:r>
            <a:r>
              <a:rPr lang="ca-E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l’oportunitat per tenir dades endreçades, accessibles, transparent </a:t>
            </a:r>
            <a:r>
              <a:rPr lang="ca-ES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esdevingut possible</a:t>
            </a:r>
          </a:p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ca-ES" sz="20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ca-ES" sz="20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Això ha obert la </a:t>
            </a:r>
            <a:r>
              <a:rPr lang="ca-E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 als sistemes de gestió transversals </a:t>
            </a:r>
            <a:r>
              <a:rPr lang="ca-ES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faciliten la recollida global de dades i la seva utilització multiusuari</a:t>
            </a:r>
          </a:p>
        </p:txBody>
      </p:sp>
    </p:spTree>
    <p:extLst>
      <p:ext uri="{BB962C8B-B14F-4D97-AF65-F5344CB8AC3E}">
        <p14:creationId xmlns:p14="http://schemas.microsoft.com/office/powerpoint/2010/main" val="189049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sultado de imagen de validaciÃ³ metro barcelona">
            <a:extLst>
              <a:ext uri="{FF2B5EF4-FFF2-40B4-BE49-F238E27FC236}">
                <a16:creationId xmlns:a16="http://schemas.microsoft.com/office/drawing/2014/main" id="{653B0D70-000F-43E5-8CB4-AF1C0541E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r="13547"/>
          <a:stretch/>
        </p:blipFill>
        <p:spPr bwMode="auto">
          <a:xfrm>
            <a:off x="1757738" y="2376110"/>
            <a:ext cx="3183521" cy="27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43025" y="468020"/>
            <a:ext cx="9424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s-ES_tradnl" sz="3000" b="1" dirty="0" err="1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Evolució</a:t>
            </a:r>
            <a:r>
              <a:rPr lang="es-ES_tradnl" sz="3000" b="1" dirty="0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la </a:t>
            </a:r>
            <a:r>
              <a:rPr lang="es-ES_tradnl" sz="3000" b="1" dirty="0" err="1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tecnologia</a:t>
            </a:r>
            <a:endParaRPr lang="es-ES_tradnl" sz="3000" b="1" dirty="0">
              <a:solidFill>
                <a:srgbClr val="00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57738" y="1115534"/>
            <a:ext cx="9220017" cy="1124090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defTabSz="342900" fontAlgn="base">
              <a:lnSpc>
                <a:spcPct val="115000"/>
              </a:lnSpc>
              <a:buClr>
                <a:srgbClr val="000000"/>
              </a:buClr>
              <a:buFont typeface="Arial"/>
            </a:pPr>
            <a:r>
              <a:rPr lang="ca-E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Evolució d’un sistema de </a:t>
            </a:r>
            <a:r>
              <a:rPr lang="ca-ES" sz="2000" b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tíqueting</a:t>
            </a:r>
            <a:r>
              <a:rPr lang="ca-E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analògic a digital</a:t>
            </a:r>
            <a:r>
              <a:rPr lang="ca-ES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que prové de la integració tarifària, el que ens permet tenir integrades totes les dades de transport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F1299A-54EC-3573-925A-18ABA0DFC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9656" r="20032" b="7631"/>
          <a:stretch/>
        </p:blipFill>
        <p:spPr>
          <a:xfrm>
            <a:off x="7250743" y="2333140"/>
            <a:ext cx="3198122" cy="27603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E8D03A-EAF6-AD5A-D902-4C0F60AE26B8}"/>
              </a:ext>
            </a:extLst>
          </p:cNvPr>
          <p:cNvSpPr txBox="1"/>
          <p:nvPr/>
        </p:nvSpPr>
        <p:spPr>
          <a:xfrm>
            <a:off x="1743137" y="5391088"/>
            <a:ext cx="9426433" cy="770147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defTabSz="34290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/>
            </a:pPr>
            <a:r>
              <a:rPr lang="ca-E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una revolució per a la gestió de Dades </a:t>
            </a:r>
            <a:r>
              <a:rPr lang="ca-ES" sz="20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estàtiques (OMC) i dinàmiques (T-mobilitat) </a:t>
            </a:r>
          </a:p>
        </p:txBody>
      </p:sp>
    </p:spTree>
    <p:extLst>
      <p:ext uri="{BB962C8B-B14F-4D97-AF65-F5344CB8AC3E}">
        <p14:creationId xmlns:p14="http://schemas.microsoft.com/office/powerpoint/2010/main" val="188199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0529" y="554932"/>
            <a:ext cx="7886700" cy="455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450"/>
              </a:spcAft>
            </a:pPr>
            <a:r>
              <a:rPr lang="es-ES" sz="3000" b="1" dirty="0">
                <a:solidFill>
                  <a:srgbClr val="0066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</a:t>
            </a:r>
            <a:r>
              <a:rPr lang="ca-ES" sz="3000" b="1" dirty="0">
                <a:solidFill>
                  <a:srgbClr val="0066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’Observatori de la Mobilitat de Catalunya</a:t>
            </a:r>
          </a:p>
        </p:txBody>
      </p:sp>
      <p:cxnSp>
        <p:nvCxnSpPr>
          <p:cNvPr id="19" name="Google Shape;148;p24">
            <a:extLst>
              <a:ext uri="{FF2B5EF4-FFF2-40B4-BE49-F238E27FC236}">
                <a16:creationId xmlns:a16="http://schemas.microsoft.com/office/drawing/2014/main" id="{BA872FC6-30A6-497B-AA71-8C984FBBBDDA}"/>
              </a:ext>
            </a:extLst>
          </p:cNvPr>
          <p:cNvCxnSpPr>
            <a:cxnSpLocks/>
          </p:cNvCxnSpPr>
          <p:nvPr/>
        </p:nvCxnSpPr>
        <p:spPr>
          <a:xfrm>
            <a:off x="2571695" y="2039745"/>
            <a:ext cx="341219" cy="15153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0" name="Google Shape;149;p24">
            <a:extLst>
              <a:ext uri="{FF2B5EF4-FFF2-40B4-BE49-F238E27FC236}">
                <a16:creationId xmlns:a16="http://schemas.microsoft.com/office/drawing/2014/main" id="{461DC7BA-C7F7-49AC-B2D5-72AD5A1A58E3}"/>
              </a:ext>
            </a:extLst>
          </p:cNvPr>
          <p:cNvSpPr txBox="1"/>
          <p:nvPr/>
        </p:nvSpPr>
        <p:spPr>
          <a:xfrm>
            <a:off x="210983" y="1190858"/>
            <a:ext cx="2254424" cy="101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342900">
              <a:lnSpc>
                <a:spcPct val="115000"/>
              </a:lnSpc>
            </a:pPr>
            <a:r>
              <a:rPr lang="ca-ES" sz="1600" b="1" dirty="0">
                <a:solidFill>
                  <a:srgbClr val="666666"/>
                </a:solidFill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Recollir i difondre </a:t>
            </a:r>
            <a:r>
              <a:rPr lang="ca-ES" sz="1600" dirty="0">
                <a:solidFill>
                  <a:srgbClr val="666666"/>
                </a:solidFill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la informació relacionada amb la mobilitat</a:t>
            </a:r>
          </a:p>
        </p:txBody>
      </p:sp>
      <p:cxnSp>
        <p:nvCxnSpPr>
          <p:cNvPr id="17" name="Google Shape;154;p24">
            <a:extLst>
              <a:ext uri="{FF2B5EF4-FFF2-40B4-BE49-F238E27FC236}">
                <a16:creationId xmlns:a16="http://schemas.microsoft.com/office/drawing/2014/main" id="{CBEBD3FB-07A4-4189-B1BF-7F8004113A4B}"/>
              </a:ext>
            </a:extLst>
          </p:cNvPr>
          <p:cNvCxnSpPr>
            <a:cxnSpLocks/>
          </p:cNvCxnSpPr>
          <p:nvPr/>
        </p:nvCxnSpPr>
        <p:spPr>
          <a:xfrm flipV="1">
            <a:off x="3018950" y="4778220"/>
            <a:ext cx="312197" cy="26766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" name="Google Shape;155;p24">
            <a:extLst>
              <a:ext uri="{FF2B5EF4-FFF2-40B4-BE49-F238E27FC236}">
                <a16:creationId xmlns:a16="http://schemas.microsoft.com/office/drawing/2014/main" id="{6C8AB9E0-F4DA-4385-9357-E1573C69D17C}"/>
              </a:ext>
            </a:extLst>
          </p:cNvPr>
          <p:cNvSpPr txBox="1"/>
          <p:nvPr/>
        </p:nvSpPr>
        <p:spPr>
          <a:xfrm>
            <a:off x="47005" y="4638484"/>
            <a:ext cx="2865909" cy="12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342900">
              <a:lnSpc>
                <a:spcPct val="115000"/>
              </a:lnSpc>
            </a:pPr>
            <a:r>
              <a:rPr lang="ca-ES" sz="16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en una </a:t>
            </a:r>
            <a:r>
              <a:rPr lang="ca-ES" sz="16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r>
              <a:rPr lang="ca-ES" sz="16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 la informació i connectar amb altres observatoris i bases de dades</a:t>
            </a:r>
            <a:endParaRPr sz="16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Montserrat Light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66DF643-E181-48E3-B9D2-9182566C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9922" y="1912560"/>
            <a:ext cx="2917917" cy="2999494"/>
          </a:xfrm>
          <a:prstGeom prst="rect">
            <a:avLst/>
          </a:prstGeom>
        </p:spPr>
      </p:pic>
      <p:cxnSp>
        <p:nvCxnSpPr>
          <p:cNvPr id="27" name="Google Shape;151;p24">
            <a:extLst>
              <a:ext uri="{FF2B5EF4-FFF2-40B4-BE49-F238E27FC236}">
                <a16:creationId xmlns:a16="http://schemas.microsoft.com/office/drawing/2014/main" id="{957877A1-DD5D-4CFE-ADBA-38547D88FDBD}"/>
              </a:ext>
            </a:extLst>
          </p:cNvPr>
          <p:cNvCxnSpPr>
            <a:cxnSpLocks/>
          </p:cNvCxnSpPr>
          <p:nvPr/>
        </p:nvCxnSpPr>
        <p:spPr>
          <a:xfrm flipH="1">
            <a:off x="4765761" y="2039745"/>
            <a:ext cx="325125" cy="18922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8" name="Google Shape;152;p24">
            <a:extLst>
              <a:ext uri="{FF2B5EF4-FFF2-40B4-BE49-F238E27FC236}">
                <a16:creationId xmlns:a16="http://schemas.microsoft.com/office/drawing/2014/main" id="{40DE60E1-47A8-4173-8D79-055D473C5359}"/>
              </a:ext>
            </a:extLst>
          </p:cNvPr>
          <p:cNvSpPr txBox="1"/>
          <p:nvPr/>
        </p:nvSpPr>
        <p:spPr>
          <a:xfrm>
            <a:off x="4197094" y="1239278"/>
            <a:ext cx="2492307" cy="71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rgbClr val="666666"/>
                </a:solidFill>
                <a:latin typeface="Arial" panose="020B0604020202020204" pitchFamily="34" charset="0"/>
                <a:ea typeface="Montserrat Light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defTabSz="342900"/>
            <a:r>
              <a:rPr lang="ca-ES" b="0" dirty="0"/>
              <a:t>I</a:t>
            </a:r>
            <a:r>
              <a:rPr lang="ca-ES" dirty="0"/>
              <a:t>nformació entenedora i accessible </a:t>
            </a:r>
            <a:r>
              <a:rPr lang="ca-ES" b="0" dirty="0"/>
              <a:t>a l'abast de tothom </a:t>
            </a:r>
            <a:endParaRPr lang="ca-ES" b="0" i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018F34-28DE-47BE-A257-C6AE0B9B52A2}"/>
              </a:ext>
            </a:extLst>
          </p:cNvPr>
          <p:cNvSpPr/>
          <p:nvPr/>
        </p:nvSpPr>
        <p:spPr>
          <a:xfrm>
            <a:off x="3695243" y="4975136"/>
            <a:ext cx="2865909" cy="69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342900">
              <a:lnSpc>
                <a:spcPct val="115000"/>
              </a:lnSpc>
              <a:buClr>
                <a:srgbClr val="000000"/>
              </a:buClr>
            </a:pPr>
            <a:r>
              <a:rPr lang="ca-ES" sz="16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eina d’anàlisi </a:t>
            </a:r>
            <a:r>
              <a:rPr lang="ca-ES" sz="16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les noves tendències i problemàtiques entorn de la mobilitat</a:t>
            </a:r>
          </a:p>
        </p:txBody>
      </p:sp>
      <p:cxnSp>
        <p:nvCxnSpPr>
          <p:cNvPr id="15" name="Google Shape;154;p24">
            <a:extLst>
              <a:ext uri="{FF2B5EF4-FFF2-40B4-BE49-F238E27FC236}">
                <a16:creationId xmlns:a16="http://schemas.microsoft.com/office/drawing/2014/main" id="{945C7F7E-387A-4119-AD43-3BAA607E8448}"/>
              </a:ext>
            </a:extLst>
          </p:cNvPr>
          <p:cNvCxnSpPr>
            <a:cxnSpLocks/>
          </p:cNvCxnSpPr>
          <p:nvPr/>
        </p:nvCxnSpPr>
        <p:spPr>
          <a:xfrm flipH="1" flipV="1">
            <a:off x="4765761" y="4650056"/>
            <a:ext cx="362437" cy="21863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3650C24-31A6-3182-B1F2-AA1669CA1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428" y="1510105"/>
            <a:ext cx="3897153" cy="4041629"/>
          </a:xfrm>
          <a:prstGeom prst="rect">
            <a:avLst/>
          </a:prstGeom>
        </p:spPr>
      </p:pic>
      <p:sp>
        <p:nvSpPr>
          <p:cNvPr id="7" name="Google Shape;149;p24">
            <a:extLst>
              <a:ext uri="{FF2B5EF4-FFF2-40B4-BE49-F238E27FC236}">
                <a16:creationId xmlns:a16="http://schemas.microsoft.com/office/drawing/2014/main" id="{EFA19D22-F265-21C7-1D8D-44FC3709F145}"/>
              </a:ext>
            </a:extLst>
          </p:cNvPr>
          <p:cNvSpPr txBox="1"/>
          <p:nvPr/>
        </p:nvSpPr>
        <p:spPr>
          <a:xfrm>
            <a:off x="2918275" y="2926369"/>
            <a:ext cx="2254424" cy="101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342900">
              <a:lnSpc>
                <a:spcPct val="115000"/>
              </a:lnSpc>
            </a:pPr>
            <a:r>
              <a:rPr lang="ca-E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Al servei de les persones i les institucions </a:t>
            </a:r>
            <a:endParaRPr lang="ca-E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</p:txBody>
      </p:sp>
      <p:sp>
        <p:nvSpPr>
          <p:cNvPr id="11" name="Flecha: a la derecha con bandas 10">
            <a:extLst>
              <a:ext uri="{FF2B5EF4-FFF2-40B4-BE49-F238E27FC236}">
                <a16:creationId xmlns:a16="http://schemas.microsoft.com/office/drawing/2014/main" id="{D3F10821-C426-B258-32CB-95B35EB3A5E2}"/>
              </a:ext>
            </a:extLst>
          </p:cNvPr>
          <p:cNvSpPr/>
          <p:nvPr/>
        </p:nvSpPr>
        <p:spPr>
          <a:xfrm>
            <a:off x="5427839" y="2457567"/>
            <a:ext cx="2838872" cy="178610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 Light"/>
            </a:endParaRPr>
          </a:p>
          <a:p>
            <a:pPr algn="ctr"/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Cap a un espai de coneixement  compartit</a:t>
            </a:r>
          </a:p>
          <a:p>
            <a:pPr algn="ctr"/>
            <a:endParaRPr lang="ca-ES" dirty="0"/>
          </a:p>
        </p:txBody>
      </p:sp>
      <p:sp>
        <p:nvSpPr>
          <p:cNvPr id="12" name="Flecha: a la derecha con bandas 11">
            <a:extLst>
              <a:ext uri="{FF2B5EF4-FFF2-40B4-BE49-F238E27FC236}">
                <a16:creationId xmlns:a16="http://schemas.microsoft.com/office/drawing/2014/main" id="{9DFC2686-7509-D72D-13EC-71F159445748}"/>
              </a:ext>
            </a:extLst>
          </p:cNvPr>
          <p:cNvSpPr/>
          <p:nvPr/>
        </p:nvSpPr>
        <p:spPr>
          <a:xfrm>
            <a:off x="39881" y="2457567"/>
            <a:ext cx="2531814" cy="178610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 Light"/>
            </a:endParaRPr>
          </a:p>
          <a:p>
            <a:pPr algn="ctr"/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Gran repte la compartició de dades</a:t>
            </a:r>
          </a:p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ráfico 8" descr="Nube contorno">
            <a:extLst>
              <a:ext uri="{FF2B5EF4-FFF2-40B4-BE49-F238E27FC236}">
                <a16:creationId xmlns:a16="http://schemas.microsoft.com/office/drawing/2014/main" id="{54290D23-F7BD-E910-060D-E540437701B9}"/>
              </a:ext>
            </a:extLst>
          </p:cNvPr>
          <p:cNvSpPr/>
          <p:nvPr/>
        </p:nvSpPr>
        <p:spPr>
          <a:xfrm>
            <a:off x="6238141" y="1995983"/>
            <a:ext cx="1111318" cy="632527"/>
          </a:xfrm>
          <a:custGeom>
            <a:avLst/>
            <a:gdLst>
              <a:gd name="connsiteX0" fmla="*/ 188716 w 1111318"/>
              <a:gd name="connsiteY0" fmla="*/ 631473 h 632527"/>
              <a:gd name="connsiteX1" fmla="*/ 240924 w 1111318"/>
              <a:gd name="connsiteY1" fmla="*/ 632528 h 632527"/>
              <a:gd name="connsiteX2" fmla="*/ 953208 w 1111318"/>
              <a:gd name="connsiteY2" fmla="*/ 632528 h 632527"/>
              <a:gd name="connsiteX3" fmla="*/ 1111317 w 1111318"/>
              <a:gd name="connsiteY3" fmla="*/ 473161 h 632527"/>
              <a:gd name="connsiteX4" fmla="*/ 954526 w 1111318"/>
              <a:gd name="connsiteY4" fmla="*/ 315063 h 632527"/>
              <a:gd name="connsiteX5" fmla="*/ 941346 w 1111318"/>
              <a:gd name="connsiteY5" fmla="*/ 315063 h 632527"/>
              <a:gd name="connsiteX6" fmla="*/ 858311 w 1111318"/>
              <a:gd name="connsiteY6" fmla="*/ 154216 h 632527"/>
              <a:gd name="connsiteX7" fmla="*/ 677732 w 1111318"/>
              <a:gd name="connsiteY7" fmla="*/ 129174 h 632527"/>
              <a:gd name="connsiteX8" fmla="*/ 358701 w 1111318"/>
              <a:gd name="connsiteY8" fmla="*/ 26056 h 632527"/>
              <a:gd name="connsiteX9" fmla="*/ 229581 w 1111318"/>
              <a:gd name="connsiteY9" fmla="*/ 235960 h 632527"/>
              <a:gd name="connsiteX10" fmla="*/ 229581 w 1111318"/>
              <a:gd name="connsiteY10" fmla="*/ 238596 h 632527"/>
              <a:gd name="connsiteX11" fmla="*/ 198302 w 1111318"/>
              <a:gd name="connsiteY11" fmla="*/ 236049 h 632527"/>
              <a:gd name="connsiteX12" fmla="*/ 0 w 1111318"/>
              <a:gd name="connsiteY12" fmla="*/ 433889 h 632527"/>
              <a:gd name="connsiteX13" fmla="*/ 18682 w 1111318"/>
              <a:gd name="connsiteY13" fmla="*/ 518095 h 632527"/>
              <a:gd name="connsiteX14" fmla="*/ 188716 w 1111318"/>
              <a:gd name="connsiteY14" fmla="*/ 631473 h 632527"/>
              <a:gd name="connsiteX15" fmla="*/ 60837 w 1111318"/>
              <a:gd name="connsiteY15" fmla="*/ 330913 h 632527"/>
              <a:gd name="connsiteX16" fmla="*/ 198294 w 1111318"/>
              <a:gd name="connsiteY16" fmla="*/ 262406 h 632527"/>
              <a:gd name="connsiteX17" fmla="*/ 225313 w 1111318"/>
              <a:gd name="connsiteY17" fmla="*/ 264606 h 632527"/>
              <a:gd name="connsiteX18" fmla="*/ 255932 w 1111318"/>
              <a:gd name="connsiteY18" fmla="*/ 269615 h 632527"/>
              <a:gd name="connsiteX19" fmla="*/ 255932 w 1111318"/>
              <a:gd name="connsiteY19" fmla="*/ 235955 h 632527"/>
              <a:gd name="connsiteX20" fmla="*/ 467977 w 1111318"/>
              <a:gd name="connsiteY20" fmla="*/ 26504 h 632527"/>
              <a:gd name="connsiteX21" fmla="*/ 654276 w 1111318"/>
              <a:gd name="connsiteY21" fmla="*/ 141209 h 632527"/>
              <a:gd name="connsiteX22" fmla="*/ 664744 w 1111318"/>
              <a:gd name="connsiteY22" fmla="*/ 161597 h 632527"/>
              <a:gd name="connsiteX23" fmla="*/ 686389 w 1111318"/>
              <a:gd name="connsiteY23" fmla="*/ 154067 h 632527"/>
              <a:gd name="connsiteX24" fmla="*/ 905002 w 1111318"/>
              <a:gd name="connsiteY24" fmla="*/ 257530 h 632527"/>
              <a:gd name="connsiteX25" fmla="*/ 914984 w 1111318"/>
              <a:gd name="connsiteY25" fmla="*/ 315063 h 632527"/>
              <a:gd name="connsiteX26" fmla="*/ 914984 w 1111318"/>
              <a:gd name="connsiteY26" fmla="*/ 341423 h 632527"/>
              <a:gd name="connsiteX27" fmla="*/ 954525 w 1111318"/>
              <a:gd name="connsiteY27" fmla="*/ 341423 h 632527"/>
              <a:gd name="connsiteX28" fmla="*/ 1084944 w 1111318"/>
              <a:gd name="connsiteY28" fmla="*/ 475735 h 632527"/>
              <a:gd name="connsiteX29" fmla="*/ 953208 w 1111318"/>
              <a:gd name="connsiteY29" fmla="*/ 606167 h 632527"/>
              <a:gd name="connsiteX30" fmla="*/ 213637 w 1111318"/>
              <a:gd name="connsiteY30" fmla="*/ 606167 h 632527"/>
              <a:gd name="connsiteX31" fmla="*/ 190147 w 1111318"/>
              <a:gd name="connsiteY31" fmla="*/ 605151 h 632527"/>
              <a:gd name="connsiteX32" fmla="*/ 26438 w 1111318"/>
              <a:gd name="connsiteY32" fmla="*/ 426689 h 632527"/>
              <a:gd name="connsiteX33" fmla="*/ 60833 w 1111318"/>
              <a:gd name="connsiteY33" fmla="*/ 330913 h 63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11318" h="632527">
                <a:moveTo>
                  <a:pt x="188716" y="631473"/>
                </a:moveTo>
                <a:cubicBezTo>
                  <a:pt x="202042" y="632199"/>
                  <a:pt x="240924" y="632528"/>
                  <a:pt x="240924" y="632528"/>
                </a:cubicBezTo>
                <a:lnTo>
                  <a:pt x="953208" y="632528"/>
                </a:lnTo>
                <a:cubicBezTo>
                  <a:pt x="1040877" y="632181"/>
                  <a:pt x="1111665" y="560830"/>
                  <a:pt x="1111317" y="473161"/>
                </a:cubicBezTo>
                <a:cubicBezTo>
                  <a:pt x="1110975" y="386497"/>
                  <a:pt x="1041185" y="316125"/>
                  <a:pt x="954526" y="315063"/>
                </a:cubicBezTo>
                <a:lnTo>
                  <a:pt x="941346" y="315063"/>
                </a:lnTo>
                <a:cubicBezTo>
                  <a:pt x="941224" y="251194"/>
                  <a:pt x="910307" y="191306"/>
                  <a:pt x="858311" y="154216"/>
                </a:cubicBezTo>
                <a:cubicBezTo>
                  <a:pt x="805630" y="117358"/>
                  <a:pt x="738455" y="108042"/>
                  <a:pt x="677732" y="129174"/>
                </a:cubicBezTo>
                <a:cubicBezTo>
                  <a:pt x="618110" y="12601"/>
                  <a:pt x="475274" y="-33567"/>
                  <a:pt x="358701" y="26056"/>
                </a:cubicBezTo>
                <a:cubicBezTo>
                  <a:pt x="279820" y="66400"/>
                  <a:pt x="230019" y="147361"/>
                  <a:pt x="229581" y="235960"/>
                </a:cubicBezTo>
                <a:lnTo>
                  <a:pt x="229581" y="238596"/>
                </a:lnTo>
                <a:cubicBezTo>
                  <a:pt x="219240" y="236904"/>
                  <a:pt x="208780" y="236053"/>
                  <a:pt x="198302" y="236049"/>
                </a:cubicBezTo>
                <a:cubicBezTo>
                  <a:pt x="88909" y="235922"/>
                  <a:pt x="127" y="324499"/>
                  <a:pt x="0" y="433889"/>
                </a:cubicBezTo>
                <a:cubicBezTo>
                  <a:pt x="-34" y="462990"/>
                  <a:pt x="6345" y="491740"/>
                  <a:pt x="18682" y="518095"/>
                </a:cubicBezTo>
                <a:cubicBezTo>
                  <a:pt x="50701" y="583842"/>
                  <a:pt x="115712" y="627192"/>
                  <a:pt x="188716" y="631473"/>
                </a:cubicBezTo>
                <a:close/>
                <a:moveTo>
                  <a:pt x="60837" y="330913"/>
                </a:moveTo>
                <a:cubicBezTo>
                  <a:pt x="93722" y="288202"/>
                  <a:pt x="144392" y="262947"/>
                  <a:pt x="198294" y="262406"/>
                </a:cubicBezTo>
                <a:cubicBezTo>
                  <a:pt x="207345" y="262414"/>
                  <a:pt x="216380" y="263150"/>
                  <a:pt x="225313" y="264606"/>
                </a:cubicBezTo>
                <a:lnTo>
                  <a:pt x="255932" y="269615"/>
                </a:lnTo>
                <a:lnTo>
                  <a:pt x="255932" y="235955"/>
                </a:lnTo>
                <a:cubicBezTo>
                  <a:pt x="256648" y="119562"/>
                  <a:pt x="351584" y="25788"/>
                  <a:pt x="467977" y="26504"/>
                </a:cubicBezTo>
                <a:cubicBezTo>
                  <a:pt x="546613" y="26987"/>
                  <a:pt x="618439" y="71211"/>
                  <a:pt x="654276" y="141209"/>
                </a:cubicBezTo>
                <a:lnTo>
                  <a:pt x="664744" y="161597"/>
                </a:lnTo>
                <a:lnTo>
                  <a:pt x="686389" y="154067"/>
                </a:lnTo>
                <a:cubicBezTo>
                  <a:pt x="775328" y="122270"/>
                  <a:pt x="873203" y="168591"/>
                  <a:pt x="905002" y="257530"/>
                </a:cubicBezTo>
                <a:cubicBezTo>
                  <a:pt x="911602" y="275993"/>
                  <a:pt x="914979" y="295455"/>
                  <a:pt x="914984" y="315063"/>
                </a:cubicBezTo>
                <a:lnTo>
                  <a:pt x="914984" y="341423"/>
                </a:lnTo>
                <a:lnTo>
                  <a:pt x="954525" y="341423"/>
                </a:lnTo>
                <a:cubicBezTo>
                  <a:pt x="1027628" y="342499"/>
                  <a:pt x="1086019" y="402632"/>
                  <a:pt x="1084944" y="475735"/>
                </a:cubicBezTo>
                <a:cubicBezTo>
                  <a:pt x="1083883" y="547835"/>
                  <a:pt x="1025315" y="605824"/>
                  <a:pt x="953208" y="606167"/>
                </a:cubicBezTo>
                <a:lnTo>
                  <a:pt x="213637" y="606167"/>
                </a:lnTo>
                <a:lnTo>
                  <a:pt x="190147" y="605151"/>
                </a:lnTo>
                <a:cubicBezTo>
                  <a:pt x="95659" y="601077"/>
                  <a:pt x="22364" y="521177"/>
                  <a:pt x="26438" y="426689"/>
                </a:cubicBezTo>
                <a:cubicBezTo>
                  <a:pt x="27933" y="392016"/>
                  <a:pt x="39928" y="358616"/>
                  <a:pt x="60833" y="330913"/>
                </a:cubicBezTo>
                <a:close/>
              </a:path>
            </a:pathLst>
          </a:custGeom>
          <a:solidFill>
            <a:srgbClr val="000000"/>
          </a:solidFill>
          <a:ln w="13097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ca-ES" dirty="0"/>
              <a:t>    </a:t>
            </a:r>
            <a:r>
              <a:rPr lang="ca-ES" sz="2400" b="1" dirty="0">
                <a:solidFill>
                  <a:srgbClr val="0070C0"/>
                </a:solidFill>
              </a:rPr>
              <a:t>SGT</a:t>
            </a:r>
          </a:p>
        </p:txBody>
      </p:sp>
    </p:spTree>
    <p:extLst>
      <p:ext uri="{BB962C8B-B14F-4D97-AF65-F5344CB8AC3E}">
        <p14:creationId xmlns:p14="http://schemas.microsoft.com/office/powerpoint/2010/main" val="139658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35808" y="554932"/>
            <a:ext cx="7886700" cy="455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450"/>
              </a:spcAft>
            </a:pPr>
            <a:r>
              <a:rPr lang="ca-ES" sz="3000" b="1" dirty="0">
                <a:solidFill>
                  <a:srgbClr val="0066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El projecte T-mobilitat</a:t>
            </a:r>
          </a:p>
        </p:txBody>
      </p:sp>
      <p:sp>
        <p:nvSpPr>
          <p:cNvPr id="20" name="Google Shape;149;p24">
            <a:extLst>
              <a:ext uri="{FF2B5EF4-FFF2-40B4-BE49-F238E27FC236}">
                <a16:creationId xmlns:a16="http://schemas.microsoft.com/office/drawing/2014/main" id="{461DC7BA-C7F7-49AC-B2D5-72AD5A1A58E3}"/>
              </a:ext>
            </a:extLst>
          </p:cNvPr>
          <p:cNvSpPr txBox="1"/>
          <p:nvPr/>
        </p:nvSpPr>
        <p:spPr>
          <a:xfrm>
            <a:off x="348883" y="1512324"/>
            <a:ext cx="2254424" cy="70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342900">
              <a:lnSpc>
                <a:spcPct val="115000"/>
              </a:lnSpc>
            </a:pPr>
            <a:r>
              <a:rPr lang="ca-ES" sz="1600" b="1" dirty="0">
                <a:solidFill>
                  <a:srgbClr val="666666"/>
                </a:solidFill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rPr>
              <a:t>Recollir les dades de mobilitat</a:t>
            </a:r>
            <a:endParaRPr lang="ca-ES" sz="1600" dirty="0">
              <a:solidFill>
                <a:srgbClr val="666666"/>
              </a:solidFill>
              <a:latin typeface="Arial" panose="020B0604020202020204" pitchFamily="34" charset="0"/>
              <a:ea typeface="Montserrat Light"/>
              <a:cs typeface="Arial" panose="020B0604020202020204" pitchFamily="34" charset="0"/>
              <a:sym typeface="Montserrat Light"/>
            </a:endParaRPr>
          </a:p>
        </p:txBody>
      </p:sp>
      <p:sp>
        <p:nvSpPr>
          <p:cNvPr id="18" name="Google Shape;155;p24">
            <a:extLst>
              <a:ext uri="{FF2B5EF4-FFF2-40B4-BE49-F238E27FC236}">
                <a16:creationId xmlns:a16="http://schemas.microsoft.com/office/drawing/2014/main" id="{6C8AB9E0-F4DA-4385-9357-E1573C69D17C}"/>
              </a:ext>
            </a:extLst>
          </p:cNvPr>
          <p:cNvSpPr txBox="1"/>
          <p:nvPr/>
        </p:nvSpPr>
        <p:spPr>
          <a:xfrm>
            <a:off x="-122436" y="5194073"/>
            <a:ext cx="2865909" cy="12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342900">
              <a:lnSpc>
                <a:spcPct val="115000"/>
              </a:lnSpc>
            </a:pPr>
            <a:r>
              <a:rPr lang="ca-ES" sz="16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en una </a:t>
            </a:r>
            <a:r>
              <a:rPr lang="ca-ES" sz="16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r>
              <a:rPr lang="ca-ES" sz="16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 la informació i connectar amb altres plataformes</a:t>
            </a:r>
            <a:endParaRPr sz="16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Montserrat Light"/>
            </a:endParaRPr>
          </a:p>
        </p:txBody>
      </p:sp>
      <p:sp>
        <p:nvSpPr>
          <p:cNvPr id="28" name="Google Shape;152;p24">
            <a:extLst>
              <a:ext uri="{FF2B5EF4-FFF2-40B4-BE49-F238E27FC236}">
                <a16:creationId xmlns:a16="http://schemas.microsoft.com/office/drawing/2014/main" id="{40DE60E1-47A8-4173-8D79-055D473C5359}"/>
              </a:ext>
            </a:extLst>
          </p:cNvPr>
          <p:cNvSpPr txBox="1"/>
          <p:nvPr/>
        </p:nvSpPr>
        <p:spPr>
          <a:xfrm>
            <a:off x="4627027" y="1178328"/>
            <a:ext cx="2005271" cy="88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rgbClr val="666666"/>
                </a:solidFill>
                <a:latin typeface="Arial" panose="020B0604020202020204" pitchFamily="34" charset="0"/>
                <a:ea typeface="Montserrat Light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defTabSz="342900"/>
            <a:r>
              <a:rPr lang="ca-ES" b="0" dirty="0"/>
              <a:t>Proporcionar una </a:t>
            </a:r>
            <a:r>
              <a:rPr lang="ca-ES" dirty="0"/>
              <a:t>informació sobre incidències</a:t>
            </a:r>
            <a:endParaRPr lang="ca-ES" b="0" i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018F34-28DE-47BE-A257-C6AE0B9B52A2}"/>
              </a:ext>
            </a:extLst>
          </p:cNvPr>
          <p:cNvSpPr/>
          <p:nvPr/>
        </p:nvSpPr>
        <p:spPr>
          <a:xfrm>
            <a:off x="4765762" y="4926080"/>
            <a:ext cx="2865909" cy="69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342900">
              <a:lnSpc>
                <a:spcPct val="115000"/>
              </a:lnSpc>
              <a:buClr>
                <a:srgbClr val="000000"/>
              </a:buClr>
            </a:pPr>
            <a:r>
              <a:rPr lang="ca-ES" sz="16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Esdevenir una </a:t>
            </a:r>
            <a:r>
              <a:rPr lang="ca-ES" sz="16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eina d’anàlisi </a:t>
            </a:r>
            <a:r>
              <a:rPr lang="ca-ES" sz="16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mobilitat 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8F4FABE9-FDF2-32AC-1048-BF80BE13BBB9}"/>
              </a:ext>
            </a:extLst>
          </p:cNvPr>
          <p:cNvGrpSpPr/>
          <p:nvPr/>
        </p:nvGrpSpPr>
        <p:grpSpPr>
          <a:xfrm>
            <a:off x="2511706" y="1743930"/>
            <a:ext cx="2165761" cy="3450143"/>
            <a:chOff x="2511706" y="1188341"/>
            <a:chExt cx="2165761" cy="3450143"/>
          </a:xfrm>
        </p:grpSpPr>
        <p:pic>
          <p:nvPicPr>
            <p:cNvPr id="3" name="Picture 41">
              <a:extLst>
                <a:ext uri="{FF2B5EF4-FFF2-40B4-BE49-F238E27FC236}">
                  <a16:creationId xmlns:a16="http://schemas.microsoft.com/office/drawing/2014/main" id="{D5F62226-FF0F-E1D2-6081-CA5359137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1706" y="1188341"/>
              <a:ext cx="2165761" cy="3450143"/>
            </a:xfrm>
            <a:prstGeom prst="rect">
              <a:avLst/>
            </a:prstGeom>
          </p:spPr>
        </p:pic>
        <p:sp>
          <p:nvSpPr>
            <p:cNvPr id="7" name="Google Shape;149;p24">
              <a:extLst>
                <a:ext uri="{FF2B5EF4-FFF2-40B4-BE49-F238E27FC236}">
                  <a16:creationId xmlns:a16="http://schemas.microsoft.com/office/drawing/2014/main" id="{EFA19D22-F265-21C7-1D8D-44FC3709F145}"/>
                </a:ext>
              </a:extLst>
            </p:cNvPr>
            <p:cNvSpPr txBox="1"/>
            <p:nvPr/>
          </p:nvSpPr>
          <p:spPr>
            <a:xfrm>
              <a:off x="2667450" y="3354268"/>
              <a:ext cx="1863056" cy="1015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342900">
                <a:lnSpc>
                  <a:spcPct val="115000"/>
                </a:lnSpc>
              </a:pPr>
              <a:r>
                <a:rPr lang="ca-ES" sz="16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 Light"/>
                  <a:cs typeface="Arial" panose="020B0604020202020204" pitchFamily="34" charset="0"/>
                  <a:sym typeface="Montserrat Light"/>
                </a:rPr>
                <a:t>Facilitar la mobilitat de les persones en TPC</a:t>
              </a:r>
              <a:endParaRPr lang="ca-ES" sz="1600" dirty="0">
                <a:solidFill>
                  <a:schemeClr val="bg1"/>
                </a:solidFill>
                <a:latin typeface="Arial" panose="020B0604020202020204" pitchFamily="34" charset="0"/>
                <a:ea typeface="Montserrat Light"/>
                <a:cs typeface="Arial" panose="020B0604020202020204" pitchFamily="34" charset="0"/>
                <a:sym typeface="Montserrat Light"/>
              </a:endParaRPr>
            </a:p>
          </p:txBody>
        </p:sp>
      </p:grpSp>
      <p:sp>
        <p:nvSpPr>
          <p:cNvPr id="50" name="Flecha: a la derecha con bandas 49">
            <a:extLst>
              <a:ext uri="{FF2B5EF4-FFF2-40B4-BE49-F238E27FC236}">
                <a16:creationId xmlns:a16="http://schemas.microsoft.com/office/drawing/2014/main" id="{2C80649A-806E-2F0B-90F5-6692CE771ABB}"/>
              </a:ext>
            </a:extLst>
          </p:cNvPr>
          <p:cNvSpPr/>
          <p:nvPr/>
        </p:nvSpPr>
        <p:spPr>
          <a:xfrm>
            <a:off x="109331" y="2457567"/>
            <a:ext cx="2531814" cy="178610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 Light"/>
            </a:endParaRPr>
          </a:p>
          <a:p>
            <a:pPr algn="ctr"/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Digitalització dels serveis de TPC</a:t>
            </a:r>
          </a:p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echa: a la derecha con bandas 50">
            <a:extLst>
              <a:ext uri="{FF2B5EF4-FFF2-40B4-BE49-F238E27FC236}">
                <a16:creationId xmlns:a16="http://schemas.microsoft.com/office/drawing/2014/main" id="{DFB7D839-9DC0-3B47-DC43-8E2F36DCDC3F}"/>
              </a:ext>
            </a:extLst>
          </p:cNvPr>
          <p:cNvSpPr/>
          <p:nvPr/>
        </p:nvSpPr>
        <p:spPr>
          <a:xfrm>
            <a:off x="4698227" y="2548340"/>
            <a:ext cx="3577671" cy="178610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 Light"/>
            </a:endParaRPr>
          </a:p>
          <a:p>
            <a:pPr algn="ctr"/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Oferir el millor viatge en TPC </a:t>
            </a: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(segur, preu, informació, incidències...) </a:t>
            </a:r>
          </a:p>
          <a:p>
            <a:pPr algn="ctr"/>
            <a:endParaRPr lang="ca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6EDF544-6087-6A1A-34DE-4B48B380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375" y="1824955"/>
            <a:ext cx="3631000" cy="3268337"/>
          </a:xfrm>
          <a:prstGeom prst="rect">
            <a:avLst/>
          </a:prstGeom>
        </p:spPr>
      </p:pic>
      <p:sp>
        <p:nvSpPr>
          <p:cNvPr id="17" name="Gráfico 8" descr="Nube contorno">
            <a:extLst>
              <a:ext uri="{FF2B5EF4-FFF2-40B4-BE49-F238E27FC236}">
                <a16:creationId xmlns:a16="http://schemas.microsoft.com/office/drawing/2014/main" id="{5A77485F-F3F1-DE80-A1C9-D7BD3BA2E140}"/>
              </a:ext>
            </a:extLst>
          </p:cNvPr>
          <p:cNvSpPr/>
          <p:nvPr/>
        </p:nvSpPr>
        <p:spPr>
          <a:xfrm>
            <a:off x="5508937" y="2262201"/>
            <a:ext cx="1111318" cy="632527"/>
          </a:xfrm>
          <a:custGeom>
            <a:avLst/>
            <a:gdLst>
              <a:gd name="connsiteX0" fmla="*/ 188716 w 1111318"/>
              <a:gd name="connsiteY0" fmla="*/ 631473 h 632527"/>
              <a:gd name="connsiteX1" fmla="*/ 240924 w 1111318"/>
              <a:gd name="connsiteY1" fmla="*/ 632528 h 632527"/>
              <a:gd name="connsiteX2" fmla="*/ 953208 w 1111318"/>
              <a:gd name="connsiteY2" fmla="*/ 632528 h 632527"/>
              <a:gd name="connsiteX3" fmla="*/ 1111317 w 1111318"/>
              <a:gd name="connsiteY3" fmla="*/ 473161 h 632527"/>
              <a:gd name="connsiteX4" fmla="*/ 954526 w 1111318"/>
              <a:gd name="connsiteY4" fmla="*/ 315063 h 632527"/>
              <a:gd name="connsiteX5" fmla="*/ 941346 w 1111318"/>
              <a:gd name="connsiteY5" fmla="*/ 315063 h 632527"/>
              <a:gd name="connsiteX6" fmla="*/ 858311 w 1111318"/>
              <a:gd name="connsiteY6" fmla="*/ 154216 h 632527"/>
              <a:gd name="connsiteX7" fmla="*/ 677732 w 1111318"/>
              <a:gd name="connsiteY7" fmla="*/ 129174 h 632527"/>
              <a:gd name="connsiteX8" fmla="*/ 358701 w 1111318"/>
              <a:gd name="connsiteY8" fmla="*/ 26056 h 632527"/>
              <a:gd name="connsiteX9" fmla="*/ 229581 w 1111318"/>
              <a:gd name="connsiteY9" fmla="*/ 235960 h 632527"/>
              <a:gd name="connsiteX10" fmla="*/ 229581 w 1111318"/>
              <a:gd name="connsiteY10" fmla="*/ 238596 h 632527"/>
              <a:gd name="connsiteX11" fmla="*/ 198302 w 1111318"/>
              <a:gd name="connsiteY11" fmla="*/ 236049 h 632527"/>
              <a:gd name="connsiteX12" fmla="*/ 0 w 1111318"/>
              <a:gd name="connsiteY12" fmla="*/ 433889 h 632527"/>
              <a:gd name="connsiteX13" fmla="*/ 18682 w 1111318"/>
              <a:gd name="connsiteY13" fmla="*/ 518095 h 632527"/>
              <a:gd name="connsiteX14" fmla="*/ 188716 w 1111318"/>
              <a:gd name="connsiteY14" fmla="*/ 631473 h 632527"/>
              <a:gd name="connsiteX15" fmla="*/ 60837 w 1111318"/>
              <a:gd name="connsiteY15" fmla="*/ 330913 h 632527"/>
              <a:gd name="connsiteX16" fmla="*/ 198294 w 1111318"/>
              <a:gd name="connsiteY16" fmla="*/ 262406 h 632527"/>
              <a:gd name="connsiteX17" fmla="*/ 225313 w 1111318"/>
              <a:gd name="connsiteY17" fmla="*/ 264606 h 632527"/>
              <a:gd name="connsiteX18" fmla="*/ 255932 w 1111318"/>
              <a:gd name="connsiteY18" fmla="*/ 269615 h 632527"/>
              <a:gd name="connsiteX19" fmla="*/ 255932 w 1111318"/>
              <a:gd name="connsiteY19" fmla="*/ 235955 h 632527"/>
              <a:gd name="connsiteX20" fmla="*/ 467977 w 1111318"/>
              <a:gd name="connsiteY20" fmla="*/ 26504 h 632527"/>
              <a:gd name="connsiteX21" fmla="*/ 654276 w 1111318"/>
              <a:gd name="connsiteY21" fmla="*/ 141209 h 632527"/>
              <a:gd name="connsiteX22" fmla="*/ 664744 w 1111318"/>
              <a:gd name="connsiteY22" fmla="*/ 161597 h 632527"/>
              <a:gd name="connsiteX23" fmla="*/ 686389 w 1111318"/>
              <a:gd name="connsiteY23" fmla="*/ 154067 h 632527"/>
              <a:gd name="connsiteX24" fmla="*/ 905002 w 1111318"/>
              <a:gd name="connsiteY24" fmla="*/ 257530 h 632527"/>
              <a:gd name="connsiteX25" fmla="*/ 914984 w 1111318"/>
              <a:gd name="connsiteY25" fmla="*/ 315063 h 632527"/>
              <a:gd name="connsiteX26" fmla="*/ 914984 w 1111318"/>
              <a:gd name="connsiteY26" fmla="*/ 341423 h 632527"/>
              <a:gd name="connsiteX27" fmla="*/ 954525 w 1111318"/>
              <a:gd name="connsiteY27" fmla="*/ 341423 h 632527"/>
              <a:gd name="connsiteX28" fmla="*/ 1084944 w 1111318"/>
              <a:gd name="connsiteY28" fmla="*/ 475735 h 632527"/>
              <a:gd name="connsiteX29" fmla="*/ 953208 w 1111318"/>
              <a:gd name="connsiteY29" fmla="*/ 606167 h 632527"/>
              <a:gd name="connsiteX30" fmla="*/ 213637 w 1111318"/>
              <a:gd name="connsiteY30" fmla="*/ 606167 h 632527"/>
              <a:gd name="connsiteX31" fmla="*/ 190147 w 1111318"/>
              <a:gd name="connsiteY31" fmla="*/ 605151 h 632527"/>
              <a:gd name="connsiteX32" fmla="*/ 26438 w 1111318"/>
              <a:gd name="connsiteY32" fmla="*/ 426689 h 632527"/>
              <a:gd name="connsiteX33" fmla="*/ 60833 w 1111318"/>
              <a:gd name="connsiteY33" fmla="*/ 330913 h 63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11318" h="632527">
                <a:moveTo>
                  <a:pt x="188716" y="631473"/>
                </a:moveTo>
                <a:cubicBezTo>
                  <a:pt x="202042" y="632199"/>
                  <a:pt x="240924" y="632528"/>
                  <a:pt x="240924" y="632528"/>
                </a:cubicBezTo>
                <a:lnTo>
                  <a:pt x="953208" y="632528"/>
                </a:lnTo>
                <a:cubicBezTo>
                  <a:pt x="1040877" y="632181"/>
                  <a:pt x="1111665" y="560830"/>
                  <a:pt x="1111317" y="473161"/>
                </a:cubicBezTo>
                <a:cubicBezTo>
                  <a:pt x="1110975" y="386497"/>
                  <a:pt x="1041185" y="316125"/>
                  <a:pt x="954526" y="315063"/>
                </a:cubicBezTo>
                <a:lnTo>
                  <a:pt x="941346" y="315063"/>
                </a:lnTo>
                <a:cubicBezTo>
                  <a:pt x="941224" y="251194"/>
                  <a:pt x="910307" y="191306"/>
                  <a:pt x="858311" y="154216"/>
                </a:cubicBezTo>
                <a:cubicBezTo>
                  <a:pt x="805630" y="117358"/>
                  <a:pt x="738455" y="108042"/>
                  <a:pt x="677732" y="129174"/>
                </a:cubicBezTo>
                <a:cubicBezTo>
                  <a:pt x="618110" y="12601"/>
                  <a:pt x="475274" y="-33567"/>
                  <a:pt x="358701" y="26056"/>
                </a:cubicBezTo>
                <a:cubicBezTo>
                  <a:pt x="279820" y="66400"/>
                  <a:pt x="230019" y="147361"/>
                  <a:pt x="229581" y="235960"/>
                </a:cubicBezTo>
                <a:lnTo>
                  <a:pt x="229581" y="238596"/>
                </a:lnTo>
                <a:cubicBezTo>
                  <a:pt x="219240" y="236904"/>
                  <a:pt x="208780" y="236053"/>
                  <a:pt x="198302" y="236049"/>
                </a:cubicBezTo>
                <a:cubicBezTo>
                  <a:pt x="88909" y="235922"/>
                  <a:pt x="127" y="324499"/>
                  <a:pt x="0" y="433889"/>
                </a:cubicBezTo>
                <a:cubicBezTo>
                  <a:pt x="-34" y="462990"/>
                  <a:pt x="6345" y="491740"/>
                  <a:pt x="18682" y="518095"/>
                </a:cubicBezTo>
                <a:cubicBezTo>
                  <a:pt x="50701" y="583842"/>
                  <a:pt x="115712" y="627192"/>
                  <a:pt x="188716" y="631473"/>
                </a:cubicBezTo>
                <a:close/>
                <a:moveTo>
                  <a:pt x="60837" y="330913"/>
                </a:moveTo>
                <a:cubicBezTo>
                  <a:pt x="93722" y="288202"/>
                  <a:pt x="144392" y="262947"/>
                  <a:pt x="198294" y="262406"/>
                </a:cubicBezTo>
                <a:cubicBezTo>
                  <a:pt x="207345" y="262414"/>
                  <a:pt x="216380" y="263150"/>
                  <a:pt x="225313" y="264606"/>
                </a:cubicBezTo>
                <a:lnTo>
                  <a:pt x="255932" y="269615"/>
                </a:lnTo>
                <a:lnTo>
                  <a:pt x="255932" y="235955"/>
                </a:lnTo>
                <a:cubicBezTo>
                  <a:pt x="256648" y="119562"/>
                  <a:pt x="351584" y="25788"/>
                  <a:pt x="467977" y="26504"/>
                </a:cubicBezTo>
                <a:cubicBezTo>
                  <a:pt x="546613" y="26987"/>
                  <a:pt x="618439" y="71211"/>
                  <a:pt x="654276" y="141209"/>
                </a:cubicBezTo>
                <a:lnTo>
                  <a:pt x="664744" y="161597"/>
                </a:lnTo>
                <a:lnTo>
                  <a:pt x="686389" y="154067"/>
                </a:lnTo>
                <a:cubicBezTo>
                  <a:pt x="775328" y="122270"/>
                  <a:pt x="873203" y="168591"/>
                  <a:pt x="905002" y="257530"/>
                </a:cubicBezTo>
                <a:cubicBezTo>
                  <a:pt x="911602" y="275993"/>
                  <a:pt x="914979" y="295455"/>
                  <a:pt x="914984" y="315063"/>
                </a:cubicBezTo>
                <a:lnTo>
                  <a:pt x="914984" y="341423"/>
                </a:lnTo>
                <a:lnTo>
                  <a:pt x="954525" y="341423"/>
                </a:lnTo>
                <a:cubicBezTo>
                  <a:pt x="1027628" y="342499"/>
                  <a:pt x="1086019" y="402632"/>
                  <a:pt x="1084944" y="475735"/>
                </a:cubicBezTo>
                <a:cubicBezTo>
                  <a:pt x="1083883" y="547835"/>
                  <a:pt x="1025315" y="605824"/>
                  <a:pt x="953208" y="606167"/>
                </a:cubicBezTo>
                <a:lnTo>
                  <a:pt x="213637" y="606167"/>
                </a:lnTo>
                <a:lnTo>
                  <a:pt x="190147" y="605151"/>
                </a:lnTo>
                <a:cubicBezTo>
                  <a:pt x="95659" y="601077"/>
                  <a:pt x="22364" y="521177"/>
                  <a:pt x="26438" y="426689"/>
                </a:cubicBezTo>
                <a:cubicBezTo>
                  <a:pt x="27933" y="392016"/>
                  <a:pt x="39928" y="358616"/>
                  <a:pt x="60833" y="330913"/>
                </a:cubicBezTo>
                <a:close/>
              </a:path>
            </a:pathLst>
          </a:custGeom>
          <a:solidFill>
            <a:srgbClr val="000000"/>
          </a:solidFill>
          <a:ln w="13097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ca-ES" dirty="0"/>
              <a:t>    </a:t>
            </a:r>
            <a:r>
              <a:rPr lang="ca-ES" sz="2400" b="1" dirty="0">
                <a:solidFill>
                  <a:srgbClr val="0070C0"/>
                </a:solidFill>
              </a:rPr>
              <a:t>SGT</a:t>
            </a:r>
          </a:p>
        </p:txBody>
      </p:sp>
      <p:pic>
        <p:nvPicPr>
          <p:cNvPr id="55" name="Gráfico 54" descr="Médico con relleno sólido">
            <a:extLst>
              <a:ext uri="{FF2B5EF4-FFF2-40B4-BE49-F238E27FC236}">
                <a16:creationId xmlns:a16="http://schemas.microsoft.com/office/drawing/2014/main" id="{000871A3-EBD5-F3D1-F36B-3FEBB919EF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9358" y="42126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7356" y="468020"/>
            <a:ext cx="5717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s-ES_tradnl" sz="3000" b="1" dirty="0">
                <a:solidFill>
                  <a:srgbClr val="00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SGT obren la porta a Nous Projectes 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07854" y="1431348"/>
            <a:ext cx="4195351" cy="4445832"/>
          </a:xfrm>
          <a:prstGeom prst="rect">
            <a:avLst/>
          </a:prstGeom>
          <a:noFill/>
        </p:spPr>
        <p:txBody>
          <a:bodyPr wrap="square" numCol="1" rtlCol="0" anchor="t">
            <a:spAutoFit/>
          </a:bodyPr>
          <a:lstStyle/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basen en la confiança entre les institucions i els operadors de mobilitat</a:t>
            </a:r>
          </a:p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ca-ES" sz="2000" b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ca-ES" sz="2000" b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Permeten  </a:t>
            </a:r>
            <a:r>
              <a:rPr lang="pt-BR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afrontar </a:t>
            </a:r>
            <a:r>
              <a:rPr lang="pt-BR" sz="2000" b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</a:t>
            </a:r>
            <a:r>
              <a:rPr lang="pt-BR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pt-BR" sz="2000" b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necessiten</a:t>
            </a:r>
            <a:r>
              <a:rPr lang="pt-BR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d’una </a:t>
            </a:r>
            <a:r>
              <a:rPr lang="pt-BR" sz="2000" b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pt-BR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continua</a:t>
            </a:r>
            <a:r>
              <a:rPr lang="ca-E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6858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ca-ES" sz="2000" b="1" dirty="0"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1EBC236-79C8-61B6-9B51-B143B64AA368}"/>
              </a:ext>
            </a:extLst>
          </p:cNvPr>
          <p:cNvGrpSpPr/>
          <p:nvPr/>
        </p:nvGrpSpPr>
        <p:grpSpPr>
          <a:xfrm>
            <a:off x="4659541" y="2264817"/>
            <a:ext cx="6175036" cy="2698567"/>
            <a:chOff x="3473701" y="2535401"/>
            <a:chExt cx="4912896" cy="2473077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77F7A84-DDDD-0957-2FA0-A5D19274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3153" y="2535401"/>
              <a:ext cx="457200" cy="457200"/>
            </a:xfrm>
            <a:prstGeom prst="ellipse">
              <a:avLst/>
            </a:prstGeom>
            <a:solidFill>
              <a:srgbClr val="006A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947473F-42E6-28E3-DC7D-AA5DD89AE52F}"/>
                </a:ext>
              </a:extLst>
            </p:cNvPr>
            <p:cNvGrpSpPr/>
            <p:nvPr/>
          </p:nvGrpSpPr>
          <p:grpSpPr>
            <a:xfrm>
              <a:off x="3473701" y="2561415"/>
              <a:ext cx="4912896" cy="2447063"/>
              <a:chOff x="3480375" y="2575537"/>
              <a:chExt cx="4912896" cy="2447063"/>
            </a:xfrm>
          </p:grpSpPr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29BDEFBF-D797-75D8-D450-6FFEC8A71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3122" y="4549978"/>
                <a:ext cx="457200" cy="457200"/>
              </a:xfrm>
              <a:prstGeom prst="ellipse">
                <a:avLst/>
              </a:prstGeom>
              <a:solidFill>
                <a:srgbClr val="0081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027FEB4E-B52E-62CA-7D47-2A57323D9F4A}"/>
                  </a:ext>
                </a:extLst>
              </p:cNvPr>
              <p:cNvGrpSpPr/>
              <p:nvPr/>
            </p:nvGrpSpPr>
            <p:grpSpPr>
              <a:xfrm>
                <a:off x="3480375" y="2575537"/>
                <a:ext cx="4912896" cy="2447063"/>
                <a:chOff x="3468018" y="2575537"/>
                <a:chExt cx="4912896" cy="2447063"/>
              </a:xfrm>
            </p:grpSpPr>
            <p:grpSp>
              <p:nvGrpSpPr>
                <p:cNvPr id="13" name="Grupo 12">
                  <a:extLst>
                    <a:ext uri="{FF2B5EF4-FFF2-40B4-BE49-F238E27FC236}">
                      <a16:creationId xmlns:a16="http://schemas.microsoft.com/office/drawing/2014/main" id="{5BB35645-AB32-F3F1-4CB5-5DB80FEF59EF}"/>
                    </a:ext>
                  </a:extLst>
                </p:cNvPr>
                <p:cNvGrpSpPr/>
                <p:nvPr/>
              </p:nvGrpSpPr>
              <p:grpSpPr>
                <a:xfrm>
                  <a:off x="3468018" y="2575537"/>
                  <a:ext cx="4912896" cy="2447063"/>
                  <a:chOff x="3468018" y="2575537"/>
                  <a:chExt cx="4912896" cy="2447063"/>
                </a:xfrm>
              </p:grpSpPr>
              <p:grpSp>
                <p:nvGrpSpPr>
                  <p:cNvPr id="15" name="Grupo 14">
                    <a:extLst>
                      <a:ext uri="{FF2B5EF4-FFF2-40B4-BE49-F238E27FC236}">
                        <a16:creationId xmlns:a16="http://schemas.microsoft.com/office/drawing/2014/main" id="{3B35DCD4-BEB2-101F-A34D-03106B8D6AFA}"/>
                      </a:ext>
                    </a:extLst>
                  </p:cNvPr>
                  <p:cNvGrpSpPr/>
                  <p:nvPr/>
                </p:nvGrpSpPr>
                <p:grpSpPr>
                  <a:xfrm>
                    <a:off x="3468018" y="2575537"/>
                    <a:ext cx="4912896" cy="2447063"/>
                    <a:chOff x="3468018" y="2575537"/>
                    <a:chExt cx="4912896" cy="2447063"/>
                  </a:xfrm>
                </p:grpSpPr>
                <p:sp>
                  <p:nvSpPr>
                    <p:cNvPr id="17" name="Arc 15">
                      <a:extLst>
                        <a:ext uri="{FF2B5EF4-FFF2-40B4-BE49-F238E27FC236}">
                          <a16:creationId xmlns:a16="http://schemas.microsoft.com/office/drawing/2014/main" id="{34168210-68F3-757F-DC54-41AED6353A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8353" y="2787983"/>
                      <a:ext cx="1184842" cy="1184843"/>
                    </a:xfrm>
                    <a:prstGeom prst="arc">
                      <a:avLst>
                        <a:gd name="adj1" fmla="val 7914138"/>
                        <a:gd name="adj2" fmla="val 2868450"/>
                      </a:avLst>
                    </a:prstGeom>
                    <a:noFill/>
                    <a:ln w="88900" cap="flat" cmpd="sng" algn="ctr">
                      <a:solidFill>
                        <a:srgbClr val="006A6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917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7565A"/>
                        </a:solidFill>
                        <a:effectLst/>
                        <a:uLnTx/>
                        <a:uFillTx/>
                        <a:latin typeface="Open Sans Ligh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" name="Grupo 17">
                      <a:extLst>
                        <a:ext uri="{FF2B5EF4-FFF2-40B4-BE49-F238E27FC236}">
                          <a16:creationId xmlns:a16="http://schemas.microsoft.com/office/drawing/2014/main" id="{2D9BB2F9-7B4D-0763-4709-E5309FAC62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68018" y="2575537"/>
                      <a:ext cx="4912896" cy="2447063"/>
                      <a:chOff x="3536616" y="2362403"/>
                      <a:chExt cx="4912896" cy="2447063"/>
                    </a:xfrm>
                  </p:grpSpPr>
                  <p:sp>
                    <p:nvSpPr>
                      <p:cNvPr id="19" name="Arc 6">
                        <a:extLst>
                          <a:ext uri="{FF2B5EF4-FFF2-40B4-BE49-F238E27FC236}">
                            <a16:creationId xmlns:a16="http://schemas.microsoft.com/office/drawing/2014/main" id="{C96A18ED-51FB-D5C7-1190-082ADEC4ED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05456" y="2578702"/>
                        <a:ext cx="1184842" cy="1184843"/>
                      </a:xfrm>
                      <a:prstGeom prst="arc">
                        <a:avLst>
                          <a:gd name="adj1" fmla="val 7914138"/>
                          <a:gd name="adj2" fmla="val 2868450"/>
                        </a:avLst>
                      </a:prstGeom>
                      <a:noFill/>
                      <a:ln w="88900" cap="flat" cmpd="sng" algn="ctr">
                        <a:solidFill>
                          <a:srgbClr val="00A29E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121917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Open Sans 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" name="Arc 12">
                        <a:extLst>
                          <a:ext uri="{FF2B5EF4-FFF2-40B4-BE49-F238E27FC236}">
                            <a16:creationId xmlns:a16="http://schemas.microsoft.com/office/drawing/2014/main" id="{85555A5B-5A44-C097-FAD9-98EED1D85E6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6209303" y="3451907"/>
                        <a:ext cx="1184842" cy="1184843"/>
                      </a:xfrm>
                      <a:prstGeom prst="arc">
                        <a:avLst>
                          <a:gd name="adj1" fmla="val 7914138"/>
                          <a:gd name="adj2" fmla="val 2868450"/>
                        </a:avLst>
                      </a:prstGeom>
                      <a:noFill/>
                      <a:ln w="88900" cap="flat" cmpd="sng" algn="ctr">
                        <a:solidFill>
                          <a:srgbClr val="00817E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121917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Open Sans 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" name="Arc 13">
                        <a:extLst>
                          <a:ext uri="{FF2B5EF4-FFF2-40B4-BE49-F238E27FC236}">
                            <a16:creationId xmlns:a16="http://schemas.microsoft.com/office/drawing/2014/main" id="{D881C786-FCCC-E164-CC30-C4EABC6A385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4604394" y="3451907"/>
                        <a:ext cx="1184842" cy="1184843"/>
                      </a:xfrm>
                      <a:prstGeom prst="arc">
                        <a:avLst>
                          <a:gd name="adj1" fmla="val 7914138"/>
                          <a:gd name="adj2" fmla="val 2868450"/>
                        </a:avLst>
                      </a:prstGeom>
                      <a:noFill/>
                      <a:ln w="88900" cap="flat" cmpd="sng" algn="ctr">
                        <a:solidFill>
                          <a:srgbClr val="33CCCC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121917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Open Sans 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" name="Arc 14">
                        <a:extLst>
                          <a:ext uri="{FF2B5EF4-FFF2-40B4-BE49-F238E27FC236}">
                            <a16:creationId xmlns:a16="http://schemas.microsoft.com/office/drawing/2014/main" id="{8E4C6FDB-B894-2785-9FB0-1448418EA5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1579" y="2578702"/>
                        <a:ext cx="1184842" cy="1184843"/>
                      </a:xfrm>
                      <a:prstGeom prst="arc">
                        <a:avLst>
                          <a:gd name="adj1" fmla="val 7914138"/>
                          <a:gd name="adj2" fmla="val 2868450"/>
                        </a:avLst>
                      </a:prstGeom>
                      <a:noFill/>
                      <a:ln w="88900" cap="flat" cmpd="sng" algn="ctr">
                        <a:solidFill>
                          <a:srgbClr val="6CDDDA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121917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Open Sans Light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3" name="Group 2">
                        <a:extLst>
                          <a:ext uri="{FF2B5EF4-FFF2-40B4-BE49-F238E27FC236}">
                            <a16:creationId xmlns:a16="http://schemas.microsoft.com/office/drawing/2014/main" id="{2B3D104D-5433-36A2-80B6-759951EC99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65399" y="2362403"/>
                        <a:ext cx="457200" cy="1952582"/>
                        <a:chOff x="3683177" y="2051161"/>
                        <a:chExt cx="609600" cy="2603444"/>
                      </a:xfrm>
                    </p:grpSpPr>
                    <p:sp>
                      <p:nvSpPr>
                        <p:cNvPr id="33" name="Oval 6">
                          <a:extLst>
                            <a:ext uri="{FF2B5EF4-FFF2-40B4-BE49-F238E27FC236}">
                              <a16:creationId xmlns:a16="http://schemas.microsoft.com/office/drawing/2014/main" id="{1C825A50-69E5-F749-1E43-4569280692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83177" y="2051161"/>
                          <a:ext cx="609600" cy="609600"/>
                        </a:xfrm>
                        <a:prstGeom prst="ellipse">
                          <a:avLst/>
                        </a:prstGeom>
                        <a:solidFill>
                          <a:srgbClr val="6CDDD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121917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57565A"/>
                            </a:solidFill>
                            <a:effectLst/>
                            <a:uLnTx/>
                            <a:uFillTx/>
                            <a:latin typeface="Open Sans Light"/>
                          </a:endParaRPr>
                        </a:p>
                      </p:txBody>
                    </p:sp>
                    <p:grpSp>
                      <p:nvGrpSpPr>
                        <p:cNvPr id="34" name="Group 22">
                          <a:extLst>
                            <a:ext uri="{FF2B5EF4-FFF2-40B4-BE49-F238E27FC236}">
                              <a16:creationId xmlns:a16="http://schemas.microsoft.com/office/drawing/2014/main" id="{487EAD50-959A-5348-3722-3689593D6F5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12607" y="4154490"/>
                          <a:ext cx="118451" cy="500115"/>
                          <a:chOff x="3017375" y="3247534"/>
                          <a:chExt cx="279661" cy="500115"/>
                        </a:xfrm>
                      </p:grpSpPr>
                      <p:sp>
                        <p:nvSpPr>
                          <p:cNvPr id="35" name="Freeform 11">
                            <a:extLst>
                              <a:ext uri="{FF2B5EF4-FFF2-40B4-BE49-F238E27FC236}">
                                <a16:creationId xmlns:a16="http://schemas.microsoft.com/office/drawing/2014/main" id="{E407C487-88C8-6ED9-79D6-EC319976DE0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68394" y="3386105"/>
                            <a:ext cx="228642" cy="361544"/>
                          </a:xfrm>
                          <a:custGeom>
                            <a:avLst/>
                            <a:gdLst>
                              <a:gd name="T0" fmla="*/ 154 w 154"/>
                              <a:gd name="T1" fmla="*/ 38 h 243"/>
                              <a:gd name="T2" fmla="*/ 89 w 154"/>
                              <a:gd name="T3" fmla="*/ 0 h 243"/>
                              <a:gd name="T4" fmla="*/ 0 w 154"/>
                              <a:gd name="T5" fmla="*/ 121 h 243"/>
                              <a:gd name="T6" fmla="*/ 89 w 154"/>
                              <a:gd name="T7" fmla="*/ 243 h 243"/>
                              <a:gd name="T8" fmla="*/ 154 w 154"/>
                              <a:gd name="T9" fmla="*/ 204 h 2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54" h="243">
                                <a:moveTo>
                                  <a:pt x="154" y="38"/>
                                </a:moveTo>
                                <a:cubicBezTo>
                                  <a:pt x="138" y="15"/>
                                  <a:pt x="118" y="0"/>
                                  <a:pt x="89" y="0"/>
                                </a:cubicBezTo>
                                <a:cubicBezTo>
                                  <a:pt x="34" y="0"/>
                                  <a:pt x="0" y="48"/>
                                  <a:pt x="0" y="121"/>
                                </a:cubicBezTo>
                                <a:cubicBezTo>
                                  <a:pt x="0" y="194"/>
                                  <a:pt x="34" y="243"/>
                                  <a:pt x="89" y="243"/>
                                </a:cubicBezTo>
                                <a:cubicBezTo>
                                  <a:pt x="118" y="243"/>
                                  <a:pt x="138" y="228"/>
                                  <a:pt x="154" y="204"/>
                                </a:cubicBezTo>
                              </a:path>
                            </a:pathLst>
                          </a:custGeom>
                          <a:noFill/>
                          <a:ln w="15875" cap="rnd" cmpd="sng">
                            <a:solidFill>
                              <a:srgbClr val="FFFFF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121917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57565A"/>
                              </a:solidFill>
                              <a:effectLst/>
                              <a:uLnTx/>
                              <a:uFillTx/>
                              <a:latin typeface="Open Sans Light"/>
                            </a:endParaRPr>
                          </a:p>
                        </p:txBody>
                      </p:sp>
                      <p:sp>
                        <p:nvSpPr>
                          <p:cNvPr id="36" name="Line 12">
                            <a:extLst>
                              <a:ext uri="{FF2B5EF4-FFF2-40B4-BE49-F238E27FC236}">
                                <a16:creationId xmlns:a16="http://schemas.microsoft.com/office/drawing/2014/main" id="{BC87936A-5683-CB27-6081-6AAEBD1B32A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17375" y="3527196"/>
                            <a:ext cx="183292" cy="0"/>
                          </a:xfrm>
                          <a:prstGeom prst="line">
                            <a:avLst/>
                          </a:prstGeom>
                          <a:noFill/>
                          <a:ln w="15875" cap="rnd" cmpd="sng">
                            <a:solidFill>
                              <a:srgbClr val="FFFFF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121917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57565A"/>
                              </a:solidFill>
                              <a:effectLst/>
                              <a:uLnTx/>
                              <a:uFillTx/>
                              <a:latin typeface="Open Sans Light"/>
                            </a:endParaRPr>
                          </a:p>
                        </p:txBody>
                      </p:sp>
                      <p:sp>
                        <p:nvSpPr>
                          <p:cNvPr id="37" name="Line 13">
                            <a:extLst>
                              <a:ext uri="{FF2B5EF4-FFF2-40B4-BE49-F238E27FC236}">
                                <a16:creationId xmlns:a16="http://schemas.microsoft.com/office/drawing/2014/main" id="{5F1623AF-AE18-3171-E047-C81731DBAB5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17375" y="3607819"/>
                            <a:ext cx="183292" cy="0"/>
                          </a:xfrm>
                          <a:prstGeom prst="line">
                            <a:avLst/>
                          </a:prstGeom>
                          <a:noFill/>
                          <a:ln w="15875" cap="rnd" cmpd="sng">
                            <a:solidFill>
                              <a:srgbClr val="FFFFF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121917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57565A"/>
                              </a:solidFill>
                              <a:effectLst/>
                              <a:uLnTx/>
                              <a:uFillTx/>
                              <a:latin typeface="Open Sans Light"/>
                            </a:endParaRPr>
                          </a:p>
                        </p:txBody>
                      </p:sp>
                      <p:sp>
                        <p:nvSpPr>
                          <p:cNvPr id="38" name="Freeform 26">
                            <a:extLst>
                              <a:ext uri="{FF2B5EF4-FFF2-40B4-BE49-F238E27FC236}">
                                <a16:creationId xmlns:a16="http://schemas.microsoft.com/office/drawing/2014/main" id="{F7252B61-8FC7-205C-766C-2AF368265A9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93589" y="3247534"/>
                            <a:ext cx="203447" cy="30234"/>
                          </a:xfrm>
                          <a:custGeom>
                            <a:avLst/>
                            <a:gdLst>
                              <a:gd name="T0" fmla="*/ 137 w 137"/>
                              <a:gd name="T1" fmla="*/ 0 h 20"/>
                              <a:gd name="T2" fmla="*/ 69 w 137"/>
                              <a:gd name="T3" fmla="*/ 20 h 20"/>
                              <a:gd name="T4" fmla="*/ 0 w 137"/>
                              <a:gd name="T5" fmla="*/ 0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37" h="20">
                                <a:moveTo>
                                  <a:pt x="137" y="0"/>
                                </a:moveTo>
                                <a:cubicBezTo>
                                  <a:pt x="137" y="0"/>
                                  <a:pt x="133" y="20"/>
                                  <a:pt x="69" y="20"/>
                                </a:cubicBezTo>
                                <a:cubicBezTo>
                                  <a:pt x="4" y="20"/>
                                  <a:pt x="0" y="0"/>
                                  <a:pt x="0" y="0"/>
                                </a:cubicBezTo>
                              </a:path>
                            </a:pathLst>
                          </a:custGeom>
                          <a:noFill/>
                          <a:ln w="15875" cap="rnd" cmpd="sng">
                            <a:solidFill>
                              <a:srgbClr val="FFFFF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121917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57565A"/>
                              </a:solidFill>
                              <a:effectLst/>
                              <a:uLnTx/>
                              <a:uFillTx/>
                              <a:latin typeface="Open Sans Light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4" name="Oval 10">
                        <a:extLst>
                          <a:ext uri="{FF2B5EF4-FFF2-40B4-BE49-F238E27FC236}">
                            <a16:creationId xmlns:a16="http://schemas.microsoft.com/office/drawing/2014/main" id="{F2A093E5-F4B4-8FAD-FD51-FECBF97F2F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9276" y="2362403"/>
                        <a:ext cx="457200" cy="457200"/>
                      </a:xfrm>
                      <a:prstGeom prst="ellipse">
                        <a:avLst/>
                      </a:prstGeom>
                      <a:solidFill>
                        <a:srgbClr val="00A29E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121917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7565A"/>
                          </a:solidFill>
                          <a:effectLst/>
                          <a:uLnTx/>
                          <a:uFillTx/>
                          <a:latin typeface="Open Sans Light"/>
                        </a:endParaRPr>
                      </a:p>
                    </p:txBody>
                  </p:sp>
                  <p:sp>
                    <p:nvSpPr>
                      <p:cNvPr id="25" name="Rectangle 47">
                        <a:extLst>
                          <a:ext uri="{FF2B5EF4-FFF2-40B4-BE49-F238E27FC236}">
                            <a16:creationId xmlns:a16="http://schemas.microsoft.com/office/drawing/2014/main" id="{1F120BD4-87BF-902E-6446-55B93342C6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84962" y="2877824"/>
                        <a:ext cx="833582" cy="530594"/>
                      </a:xfrm>
                      <a:prstGeom prst="rect">
                        <a:avLst/>
                      </a:prstGeom>
                    </p:spPr>
                    <p:txBody>
                      <a:bodyPr wrap="square" lIns="91440" rIns="91440" bIns="45720">
                        <a:spAutoFit/>
                      </a:bodyPr>
                      <a:lstStyle/>
                      <a:p>
                        <a:pPr algn="ctr" defTabSz="1219170">
                          <a:lnSpc>
                            <a:spcPct val="89000"/>
                          </a:lnSpc>
                        </a:pPr>
                        <a:r>
                          <a:rPr lang="en-US" sz="3200">
                            <a:solidFill>
                              <a:srgbClr val="57565A"/>
                            </a:solidFill>
                            <a:latin typeface="Open Sans Light"/>
                          </a:rPr>
                          <a:t>05</a:t>
                        </a:r>
                      </a:p>
                    </p:txBody>
                  </p:sp>
                  <p:cxnSp>
                    <p:nvCxnSpPr>
                      <p:cNvPr id="26" name="Straight Connector 73">
                        <a:extLst>
                          <a:ext uri="{FF2B5EF4-FFF2-40B4-BE49-F238E27FC236}">
                            <a16:creationId xmlns:a16="http://schemas.microsoft.com/office/drawing/2014/main" id="{330CEC38-17E5-0C30-6CF9-1A180E500F4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3536616" y="3127933"/>
                        <a:ext cx="228600" cy="1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6CDDDA"/>
                        </a:solidFill>
                        <a:prstDash val="solid"/>
                        <a:headEnd type="none"/>
                        <a:tailEnd type="oval" w="lg" len="lg"/>
                      </a:ln>
                      <a:effectLst/>
                    </p:spPr>
                  </p:cxnSp>
                  <p:cxnSp>
                    <p:nvCxnSpPr>
                      <p:cNvPr id="27" name="Straight Connector 75">
                        <a:extLst>
                          <a:ext uri="{FF2B5EF4-FFF2-40B4-BE49-F238E27FC236}">
                            <a16:creationId xmlns:a16="http://schemas.microsoft.com/office/drawing/2014/main" id="{1ED0F812-B4F2-91CB-DD81-3BBB8E621B9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220912" y="3127933"/>
                        <a:ext cx="228600" cy="1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6A68"/>
                        </a:solidFill>
                        <a:prstDash val="solid"/>
                        <a:headEnd type="none"/>
                        <a:tailEnd type="oval" w="lg" len="lg"/>
                      </a:ln>
                      <a:effectLst/>
                    </p:spPr>
                  </p:cxnSp>
                  <p:grpSp>
                    <p:nvGrpSpPr>
                      <p:cNvPr id="28" name="Grupo 27">
                        <a:extLst>
                          <a:ext uri="{FF2B5EF4-FFF2-40B4-BE49-F238E27FC236}">
                            <a16:creationId xmlns:a16="http://schemas.microsoft.com/office/drawing/2014/main" id="{93DE516D-96ED-BAFB-021E-CB48DB3A92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68213" y="4352266"/>
                        <a:ext cx="457200" cy="457200"/>
                        <a:chOff x="4968213" y="4352266"/>
                        <a:chExt cx="457200" cy="457200"/>
                      </a:xfrm>
                    </p:grpSpPr>
                    <p:sp>
                      <p:nvSpPr>
                        <p:cNvPr id="31" name="Oval 21">
                          <a:extLst>
                            <a:ext uri="{FF2B5EF4-FFF2-40B4-BE49-F238E27FC236}">
                              <a16:creationId xmlns:a16="http://schemas.microsoft.com/office/drawing/2014/main" id="{3E0C1343-3582-BEFC-47F4-6AD6D4B5710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68213" y="4352266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rgbClr val="33CCCC"/>
                        </a:solidFill>
                        <a:ln w="19050" cap="rnd" cmpd="sng">
                          <a:noFill/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121917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57565A"/>
                            </a:solidFill>
                            <a:effectLst/>
                            <a:uLnTx/>
                            <a:uFillTx/>
                            <a:latin typeface="Open Sans Light"/>
                          </a:endParaRPr>
                        </a:p>
                      </p:txBody>
                    </p:sp>
                    <p:pic>
                      <p:nvPicPr>
                        <p:cNvPr id="32" name="Imagen 31">
                          <a:extLst>
                            <a:ext uri="{FF2B5EF4-FFF2-40B4-BE49-F238E27FC236}">
                              <a16:creationId xmlns:a16="http://schemas.microsoft.com/office/drawing/2014/main" id="{BA4558AA-0CFC-1552-07DE-23CE82EA6EF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>
                          <a:lum bright="70000" contrast="-70000"/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artisticPhotocopy/>
                                  </a14:imgEffect>
                                </a14:imgLayer>
                              </a14:imgProps>
                            </a:ext>
                          </a:extLst>
                        </a:blip>
                        <a:srcRect b="13699"/>
                        <a:stretch/>
                      </p:blipFill>
                      <p:spPr>
                        <a:xfrm>
                          <a:off x="4996469" y="4394528"/>
                          <a:ext cx="417148" cy="36000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29" name="Imagen 28">
                        <a:extLst>
                          <a:ext uri="{FF2B5EF4-FFF2-40B4-BE49-F238E27FC236}">
                            <a16:creationId xmlns:a16="http://schemas.microsoft.com/office/drawing/2014/main" id="{5343D94A-C564-9857-79FD-0FE04EBA73D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lum bright="70000" contrast="-70000"/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artisticPhotocopy/>
                                </a14:imgEffect>
                              </a14:imgLayer>
                            </a14:imgProps>
                          </a:ext>
                        </a:extLst>
                      </a:blip>
                      <a:srcRect b="15605"/>
                      <a:stretch/>
                    </p:blipFill>
                    <p:spPr>
                      <a:xfrm>
                        <a:off x="6646067" y="4379862"/>
                        <a:ext cx="426562" cy="360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" name="Imagen 29">
                        <a:extLst>
                          <a:ext uri="{FF2B5EF4-FFF2-40B4-BE49-F238E27FC236}">
                            <a16:creationId xmlns:a16="http://schemas.microsoft.com/office/drawing/2014/main" id="{A255BFF2-F254-64DB-A86D-065F7CE5163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lum bright="70000" contrast="-70000"/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artisticPhotocopy/>
                                </a14:imgEffect>
                              </a14:imgLayer>
                            </a14:imgProps>
                          </a:ext>
                        </a:extLst>
                      </a:blip>
                      <a:srcRect b="15458"/>
                      <a:stretch/>
                    </p:blipFill>
                    <p:spPr>
                      <a:xfrm>
                        <a:off x="7455930" y="2366868"/>
                        <a:ext cx="425823" cy="3600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pic>
                <p:nvPicPr>
                  <p:cNvPr id="16" name="Imagen 15">
                    <a:extLst>
                      <a:ext uri="{FF2B5EF4-FFF2-40B4-BE49-F238E27FC236}">
                        <a16:creationId xmlns:a16="http://schemas.microsoft.com/office/drawing/2014/main" id="{547A507A-0BD1-A2B0-F8B0-A0749DCDE1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lum bright="70000" contrast="-70000"/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artisticPhotocopy/>
                            </a14:imgEffect>
                          </a14:imgLayer>
                        </a14:imgProps>
                      </a:ext>
                    </a:extLst>
                  </a:blip>
                  <a:srcRect b="12674"/>
                  <a:stretch/>
                </p:blipFill>
                <p:spPr>
                  <a:xfrm>
                    <a:off x="5766894" y="2654196"/>
                    <a:ext cx="329798" cy="28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7AEE1D59-4611-EC5D-E24C-62C1460F1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rcRect b="13406"/>
                <a:stretch/>
              </p:blipFill>
              <p:spPr>
                <a:xfrm>
                  <a:off x="4142986" y="2643463"/>
                  <a:ext cx="360000" cy="31173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961BCB8-2B9E-8A92-B508-9AD8C00FE504}"/>
              </a:ext>
            </a:extLst>
          </p:cNvPr>
          <p:cNvSpPr/>
          <p:nvPr/>
        </p:nvSpPr>
        <p:spPr>
          <a:xfrm>
            <a:off x="9098578" y="1645515"/>
            <a:ext cx="1675484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/>
              <a:t>Postpagament</a:t>
            </a:r>
            <a:endParaRPr lang="ca-ES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5998EB0-F9B4-6715-CC77-D816A165A15B}"/>
              </a:ext>
            </a:extLst>
          </p:cNvPr>
          <p:cNvSpPr/>
          <p:nvPr/>
        </p:nvSpPr>
        <p:spPr>
          <a:xfrm>
            <a:off x="7961461" y="4984412"/>
            <a:ext cx="2064525" cy="943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Integració de serveis de mobilitat públics i privats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93B6A6D-5886-B143-C12B-F5A8225ABE96}"/>
              </a:ext>
            </a:extLst>
          </p:cNvPr>
          <p:cNvSpPr/>
          <p:nvPr/>
        </p:nvSpPr>
        <p:spPr>
          <a:xfrm>
            <a:off x="7048445" y="1620943"/>
            <a:ext cx="1675484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/>
              <a:t>Tarificació</a:t>
            </a:r>
            <a:r>
              <a:rPr lang="ca-ES" dirty="0"/>
              <a:t> personalitzada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151D08E-91EC-0ED6-4E22-3CEEB87C059C}"/>
              </a:ext>
            </a:extLst>
          </p:cNvPr>
          <p:cNvSpPr/>
          <p:nvPr/>
        </p:nvSpPr>
        <p:spPr>
          <a:xfrm>
            <a:off x="5908449" y="5080294"/>
            <a:ext cx="1675484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Guiatge personalitzat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CF6B68F1-F0E7-E8CB-CB11-57746D5F3C61}"/>
              </a:ext>
            </a:extLst>
          </p:cNvPr>
          <p:cNvSpPr/>
          <p:nvPr/>
        </p:nvSpPr>
        <p:spPr>
          <a:xfrm>
            <a:off x="4765369" y="1440348"/>
            <a:ext cx="1957998" cy="780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Connectivitat de tot el sistema</a:t>
            </a:r>
          </a:p>
        </p:txBody>
      </p:sp>
      <p:sp>
        <p:nvSpPr>
          <p:cNvPr id="45" name="Flecha: a la derecha con bandas 44">
            <a:extLst>
              <a:ext uri="{FF2B5EF4-FFF2-40B4-BE49-F238E27FC236}">
                <a16:creationId xmlns:a16="http://schemas.microsoft.com/office/drawing/2014/main" id="{27826291-435D-CBA4-B9AE-798D4E6C3F68}"/>
              </a:ext>
            </a:extLst>
          </p:cNvPr>
          <p:cNvSpPr/>
          <p:nvPr/>
        </p:nvSpPr>
        <p:spPr>
          <a:xfrm>
            <a:off x="3355937" y="2649955"/>
            <a:ext cx="1584931" cy="99028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 Light"/>
            </a:endParaRPr>
          </a:p>
          <a:p>
            <a:pPr algn="ctr"/>
            <a:r>
              <a:rPr lang="ca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SGT</a:t>
            </a:r>
            <a:r>
              <a:rPr lang="ca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 </a:t>
            </a:r>
          </a:p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lecha: a la derecha con bandas 46">
            <a:extLst>
              <a:ext uri="{FF2B5EF4-FFF2-40B4-BE49-F238E27FC236}">
                <a16:creationId xmlns:a16="http://schemas.microsoft.com/office/drawing/2014/main" id="{73018737-2337-5B08-3A1C-BB04C82098DB}"/>
              </a:ext>
            </a:extLst>
          </p:cNvPr>
          <p:cNvSpPr/>
          <p:nvPr/>
        </p:nvSpPr>
        <p:spPr>
          <a:xfrm>
            <a:off x="10565834" y="2595363"/>
            <a:ext cx="1577333" cy="1058285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 Light"/>
            </a:endParaRPr>
          </a:p>
          <a:p>
            <a:pPr algn="ctr"/>
            <a:r>
              <a:rPr lang="ca-E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Maas</a:t>
            </a:r>
            <a:r>
              <a:rPr lang="ca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Light"/>
              </a:rPr>
              <a:t> </a:t>
            </a:r>
          </a:p>
          <a:p>
            <a:pPr algn="ctr"/>
            <a:endParaRPr 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23883BD-AD4B-49C6-AE9E-FF2820D0D08C}"/>
              </a:ext>
            </a:extLst>
          </p:cNvPr>
          <p:cNvSpPr txBox="1">
            <a:spLocks/>
          </p:cNvSpPr>
          <p:nvPr/>
        </p:nvSpPr>
        <p:spPr>
          <a:xfrm>
            <a:off x="1005727" y="495942"/>
            <a:ext cx="8424875" cy="8351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000" b="1" dirty="0">
                <a:solidFill>
                  <a:srgbClr val="0066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SGT faciliten situar el ciutadà en el centre del projecte</a:t>
            </a:r>
          </a:p>
          <a:p>
            <a:endParaRPr lang="ca-E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Arc 33">
            <a:extLst>
              <a:ext uri="{FF2B5EF4-FFF2-40B4-BE49-F238E27FC236}">
                <a16:creationId xmlns:a16="http://schemas.microsoft.com/office/drawing/2014/main" id="{E8EB725B-5D9E-492B-87A8-918D49BF260D}"/>
              </a:ext>
            </a:extLst>
          </p:cNvPr>
          <p:cNvSpPr/>
          <p:nvPr/>
        </p:nvSpPr>
        <p:spPr>
          <a:xfrm>
            <a:off x="4485889" y="3136034"/>
            <a:ext cx="2607128" cy="2606040"/>
          </a:xfrm>
          <a:prstGeom prst="arc">
            <a:avLst>
              <a:gd name="adj1" fmla="val 10800897"/>
              <a:gd name="adj2" fmla="val 13510334"/>
            </a:avLst>
          </a:prstGeom>
          <a:noFill/>
          <a:ln w="114300" cap="rnd" cmpd="sng" algn="ctr">
            <a:solidFill>
              <a:schemeClr val="bg1">
                <a:lumMod val="65000"/>
                <a:alpha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2" name="Arc 40">
            <a:extLst>
              <a:ext uri="{FF2B5EF4-FFF2-40B4-BE49-F238E27FC236}">
                <a16:creationId xmlns:a16="http://schemas.microsoft.com/office/drawing/2014/main" id="{384A7BE1-A8F2-4CFD-9F41-D1C6137BC869}"/>
              </a:ext>
            </a:extLst>
          </p:cNvPr>
          <p:cNvSpPr/>
          <p:nvPr/>
        </p:nvSpPr>
        <p:spPr>
          <a:xfrm rot="2700000">
            <a:off x="4485889" y="3136034"/>
            <a:ext cx="2607128" cy="2606040"/>
          </a:xfrm>
          <a:prstGeom prst="arc">
            <a:avLst>
              <a:gd name="adj1" fmla="val 10800897"/>
              <a:gd name="adj2" fmla="val 13510334"/>
            </a:avLst>
          </a:prstGeom>
          <a:noFill/>
          <a:ln w="114300" cap="rnd" cmpd="sng" algn="ctr">
            <a:solidFill>
              <a:schemeClr val="bg1">
                <a:lumMod val="65000"/>
                <a:alpha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3" name="Arc 41">
            <a:extLst>
              <a:ext uri="{FF2B5EF4-FFF2-40B4-BE49-F238E27FC236}">
                <a16:creationId xmlns:a16="http://schemas.microsoft.com/office/drawing/2014/main" id="{B2D0C9C5-B6DD-48A5-9EDC-46EEB08A8F52}"/>
              </a:ext>
            </a:extLst>
          </p:cNvPr>
          <p:cNvSpPr/>
          <p:nvPr/>
        </p:nvSpPr>
        <p:spPr>
          <a:xfrm rot="5400000">
            <a:off x="4485889" y="3136034"/>
            <a:ext cx="2607128" cy="2606040"/>
          </a:xfrm>
          <a:prstGeom prst="arc">
            <a:avLst>
              <a:gd name="adj1" fmla="val 10800897"/>
              <a:gd name="adj2" fmla="val 13489616"/>
            </a:avLst>
          </a:prstGeom>
          <a:noFill/>
          <a:ln w="114300" cap="rnd" cmpd="sng" algn="ctr">
            <a:solidFill>
              <a:schemeClr val="bg1">
                <a:lumMod val="65000"/>
                <a:alpha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4" name="Arc 42">
            <a:extLst>
              <a:ext uri="{FF2B5EF4-FFF2-40B4-BE49-F238E27FC236}">
                <a16:creationId xmlns:a16="http://schemas.microsoft.com/office/drawing/2014/main" id="{DE52CC72-B799-4214-8017-29713071E53B}"/>
              </a:ext>
            </a:extLst>
          </p:cNvPr>
          <p:cNvSpPr/>
          <p:nvPr/>
        </p:nvSpPr>
        <p:spPr>
          <a:xfrm rot="8100000">
            <a:off x="4485889" y="3136034"/>
            <a:ext cx="2607128" cy="2606040"/>
          </a:xfrm>
          <a:prstGeom prst="arc">
            <a:avLst>
              <a:gd name="adj1" fmla="val 10824533"/>
              <a:gd name="adj2" fmla="val 13510334"/>
            </a:avLst>
          </a:prstGeom>
          <a:noFill/>
          <a:ln w="114300" cap="rnd" cmpd="sng" algn="ctr">
            <a:solidFill>
              <a:schemeClr val="bg1">
                <a:lumMod val="65000"/>
                <a:alpha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5" name="Oval 43">
            <a:extLst>
              <a:ext uri="{FF2B5EF4-FFF2-40B4-BE49-F238E27FC236}">
                <a16:creationId xmlns:a16="http://schemas.microsoft.com/office/drawing/2014/main" id="{0CAA904B-B3EB-486F-AFA1-B4AB31FEC46F}"/>
              </a:ext>
            </a:extLst>
          </p:cNvPr>
          <p:cNvSpPr>
            <a:spLocks noChangeAspect="1"/>
          </p:cNvSpPr>
          <p:nvPr/>
        </p:nvSpPr>
        <p:spPr>
          <a:xfrm>
            <a:off x="4429010" y="4381904"/>
            <a:ext cx="114300" cy="1143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6" name="Oval 44">
            <a:extLst>
              <a:ext uri="{FF2B5EF4-FFF2-40B4-BE49-F238E27FC236}">
                <a16:creationId xmlns:a16="http://schemas.microsoft.com/office/drawing/2014/main" id="{4C965623-71FA-43D9-B227-C72FDFDE03A9}"/>
              </a:ext>
            </a:extLst>
          </p:cNvPr>
          <p:cNvSpPr>
            <a:spLocks noChangeAspect="1"/>
          </p:cNvSpPr>
          <p:nvPr/>
        </p:nvSpPr>
        <p:spPr>
          <a:xfrm>
            <a:off x="4814749" y="3460557"/>
            <a:ext cx="114300" cy="1143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7" name="Oval 45">
            <a:extLst>
              <a:ext uri="{FF2B5EF4-FFF2-40B4-BE49-F238E27FC236}">
                <a16:creationId xmlns:a16="http://schemas.microsoft.com/office/drawing/2014/main" id="{5A039F66-C131-4C23-8968-B44394B38064}"/>
              </a:ext>
            </a:extLst>
          </p:cNvPr>
          <p:cNvSpPr>
            <a:spLocks noChangeAspect="1"/>
          </p:cNvSpPr>
          <p:nvPr/>
        </p:nvSpPr>
        <p:spPr>
          <a:xfrm>
            <a:off x="5730520" y="3078612"/>
            <a:ext cx="114300" cy="1143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8" name="Oval 46">
            <a:extLst>
              <a:ext uri="{FF2B5EF4-FFF2-40B4-BE49-F238E27FC236}">
                <a16:creationId xmlns:a16="http://schemas.microsoft.com/office/drawing/2014/main" id="{614EB7FE-2830-4A1B-AEC8-E32533CE4AB1}"/>
              </a:ext>
            </a:extLst>
          </p:cNvPr>
          <p:cNvSpPr>
            <a:spLocks noChangeAspect="1"/>
          </p:cNvSpPr>
          <p:nvPr/>
        </p:nvSpPr>
        <p:spPr>
          <a:xfrm>
            <a:off x="6652516" y="3460557"/>
            <a:ext cx="114300" cy="1143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9" name="Oval 47">
            <a:extLst>
              <a:ext uri="{FF2B5EF4-FFF2-40B4-BE49-F238E27FC236}">
                <a16:creationId xmlns:a16="http://schemas.microsoft.com/office/drawing/2014/main" id="{2C98A6CE-80B6-4176-9BEC-9B03BF05AE20}"/>
              </a:ext>
            </a:extLst>
          </p:cNvPr>
          <p:cNvSpPr>
            <a:spLocks noChangeAspect="1"/>
          </p:cNvSpPr>
          <p:nvPr/>
        </p:nvSpPr>
        <p:spPr>
          <a:xfrm>
            <a:off x="7033540" y="4381904"/>
            <a:ext cx="114300" cy="1143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0" name="Rectangle 49">
            <a:extLst>
              <a:ext uri="{FF2B5EF4-FFF2-40B4-BE49-F238E27FC236}">
                <a16:creationId xmlns:a16="http://schemas.microsoft.com/office/drawing/2014/main" id="{615438DC-B326-44A7-9C94-0D41D2E88F63}"/>
              </a:ext>
            </a:extLst>
          </p:cNvPr>
          <p:cNvSpPr/>
          <p:nvPr/>
        </p:nvSpPr>
        <p:spPr>
          <a:xfrm>
            <a:off x="1465378" y="4315784"/>
            <a:ext cx="1993902" cy="246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1219170">
              <a:lnSpc>
                <a:spcPct val="89000"/>
              </a:lnSpc>
            </a:pPr>
            <a:r>
              <a:rPr lang="ca-ES">
                <a:latin typeface="Arial" panose="020B0604020202020204" pitchFamily="34" charset="0"/>
                <a:cs typeface="Arial" panose="020B0604020202020204" pitchFamily="34" charset="0"/>
              </a:rPr>
              <a:t>Atenció a l’usuari</a:t>
            </a:r>
          </a:p>
        </p:txBody>
      </p:sp>
      <p:grpSp>
        <p:nvGrpSpPr>
          <p:cNvPr id="123" name="Group 52">
            <a:extLst>
              <a:ext uri="{FF2B5EF4-FFF2-40B4-BE49-F238E27FC236}">
                <a16:creationId xmlns:a16="http://schemas.microsoft.com/office/drawing/2014/main" id="{C72DE6A8-A8DB-4463-B951-C8FB69087026}"/>
              </a:ext>
            </a:extLst>
          </p:cNvPr>
          <p:cNvGrpSpPr/>
          <p:nvPr/>
        </p:nvGrpSpPr>
        <p:grpSpPr>
          <a:xfrm>
            <a:off x="7429751" y="4274574"/>
            <a:ext cx="519878" cy="295628"/>
            <a:chOff x="279400" y="-1397000"/>
            <a:chExt cx="1387475" cy="788988"/>
          </a:xfrm>
        </p:grpSpPr>
        <p:sp>
          <p:nvSpPr>
            <p:cNvPr id="124" name="Freeform 63">
              <a:extLst>
                <a:ext uri="{FF2B5EF4-FFF2-40B4-BE49-F238E27FC236}">
                  <a16:creationId xmlns:a16="http://schemas.microsoft.com/office/drawing/2014/main" id="{CBF3F376-85C6-49DE-9DA9-C7D09B29B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-1397000"/>
              <a:ext cx="1082675" cy="788988"/>
            </a:xfrm>
            <a:custGeom>
              <a:avLst/>
              <a:gdLst>
                <a:gd name="T0" fmla="*/ 192 w 198"/>
                <a:gd name="T1" fmla="*/ 72 h 144"/>
                <a:gd name="T2" fmla="*/ 184 w 198"/>
                <a:gd name="T3" fmla="*/ 72 h 144"/>
                <a:gd name="T4" fmla="*/ 172 w 198"/>
                <a:gd name="T5" fmla="*/ 43 h 144"/>
                <a:gd name="T6" fmla="*/ 157 w 198"/>
                <a:gd name="T7" fmla="*/ 32 h 144"/>
                <a:gd name="T8" fmla="*/ 126 w 198"/>
                <a:gd name="T9" fmla="*/ 32 h 144"/>
                <a:gd name="T10" fmla="*/ 126 w 198"/>
                <a:gd name="T11" fmla="*/ 2 h 144"/>
                <a:gd name="T12" fmla="*/ 124 w 198"/>
                <a:gd name="T13" fmla="*/ 0 h 144"/>
                <a:gd name="T14" fmla="*/ 2 w 198"/>
                <a:gd name="T15" fmla="*/ 0 h 144"/>
                <a:gd name="T16" fmla="*/ 0 w 198"/>
                <a:gd name="T17" fmla="*/ 2 h 144"/>
                <a:gd name="T18" fmla="*/ 0 w 198"/>
                <a:gd name="T19" fmla="*/ 123 h 144"/>
                <a:gd name="T20" fmla="*/ 2 w 198"/>
                <a:gd name="T21" fmla="*/ 125 h 144"/>
                <a:gd name="T22" fmla="*/ 19 w 198"/>
                <a:gd name="T23" fmla="*/ 125 h 144"/>
                <a:gd name="T24" fmla="*/ 40 w 198"/>
                <a:gd name="T25" fmla="*/ 144 h 144"/>
                <a:gd name="T26" fmla="*/ 61 w 198"/>
                <a:gd name="T27" fmla="*/ 125 h 144"/>
                <a:gd name="T28" fmla="*/ 138 w 198"/>
                <a:gd name="T29" fmla="*/ 125 h 144"/>
                <a:gd name="T30" fmla="*/ 159 w 198"/>
                <a:gd name="T31" fmla="*/ 144 h 144"/>
                <a:gd name="T32" fmla="*/ 180 w 198"/>
                <a:gd name="T33" fmla="*/ 125 h 144"/>
                <a:gd name="T34" fmla="*/ 192 w 198"/>
                <a:gd name="T35" fmla="*/ 125 h 144"/>
                <a:gd name="T36" fmla="*/ 198 w 198"/>
                <a:gd name="T37" fmla="*/ 119 h 144"/>
                <a:gd name="T38" fmla="*/ 198 w 198"/>
                <a:gd name="T39" fmla="*/ 78 h 144"/>
                <a:gd name="T40" fmla="*/ 192 w 198"/>
                <a:gd name="T41" fmla="*/ 72 h 144"/>
                <a:gd name="T42" fmla="*/ 157 w 198"/>
                <a:gd name="T43" fmla="*/ 36 h 144"/>
                <a:gd name="T44" fmla="*/ 168 w 198"/>
                <a:gd name="T45" fmla="*/ 45 h 144"/>
                <a:gd name="T46" fmla="*/ 179 w 198"/>
                <a:gd name="T47" fmla="*/ 72 h 144"/>
                <a:gd name="T48" fmla="*/ 126 w 198"/>
                <a:gd name="T49" fmla="*/ 72 h 144"/>
                <a:gd name="T50" fmla="*/ 126 w 198"/>
                <a:gd name="T51" fmla="*/ 36 h 144"/>
                <a:gd name="T52" fmla="*/ 157 w 198"/>
                <a:gd name="T53" fmla="*/ 36 h 144"/>
                <a:gd name="T54" fmla="*/ 5 w 198"/>
                <a:gd name="T55" fmla="*/ 5 h 144"/>
                <a:gd name="T56" fmla="*/ 121 w 198"/>
                <a:gd name="T57" fmla="*/ 5 h 144"/>
                <a:gd name="T58" fmla="*/ 121 w 198"/>
                <a:gd name="T59" fmla="*/ 120 h 144"/>
                <a:gd name="T60" fmla="*/ 61 w 198"/>
                <a:gd name="T61" fmla="*/ 120 h 144"/>
                <a:gd name="T62" fmla="*/ 40 w 198"/>
                <a:gd name="T63" fmla="*/ 102 h 144"/>
                <a:gd name="T64" fmla="*/ 19 w 198"/>
                <a:gd name="T65" fmla="*/ 120 h 144"/>
                <a:gd name="T66" fmla="*/ 5 w 198"/>
                <a:gd name="T67" fmla="*/ 120 h 144"/>
                <a:gd name="T68" fmla="*/ 5 w 198"/>
                <a:gd name="T69" fmla="*/ 5 h 144"/>
                <a:gd name="T70" fmla="*/ 40 w 198"/>
                <a:gd name="T71" fmla="*/ 139 h 144"/>
                <a:gd name="T72" fmla="*/ 23 w 198"/>
                <a:gd name="T73" fmla="*/ 123 h 144"/>
                <a:gd name="T74" fmla="*/ 40 w 198"/>
                <a:gd name="T75" fmla="*/ 106 h 144"/>
                <a:gd name="T76" fmla="*/ 56 w 198"/>
                <a:gd name="T77" fmla="*/ 123 h 144"/>
                <a:gd name="T78" fmla="*/ 40 w 198"/>
                <a:gd name="T79" fmla="*/ 139 h 144"/>
                <a:gd name="T80" fmla="*/ 159 w 198"/>
                <a:gd name="T81" fmla="*/ 139 h 144"/>
                <a:gd name="T82" fmla="*/ 143 w 198"/>
                <a:gd name="T83" fmla="*/ 123 h 144"/>
                <a:gd name="T84" fmla="*/ 159 w 198"/>
                <a:gd name="T85" fmla="*/ 106 h 144"/>
                <a:gd name="T86" fmla="*/ 175 w 198"/>
                <a:gd name="T87" fmla="*/ 122 h 144"/>
                <a:gd name="T88" fmla="*/ 175 w 198"/>
                <a:gd name="T89" fmla="*/ 123 h 144"/>
                <a:gd name="T90" fmla="*/ 175 w 198"/>
                <a:gd name="T91" fmla="*/ 123 h 144"/>
                <a:gd name="T92" fmla="*/ 159 w 198"/>
                <a:gd name="T93" fmla="*/ 139 h 144"/>
                <a:gd name="T94" fmla="*/ 193 w 198"/>
                <a:gd name="T95" fmla="*/ 119 h 144"/>
                <a:gd name="T96" fmla="*/ 192 w 198"/>
                <a:gd name="T97" fmla="*/ 120 h 144"/>
                <a:gd name="T98" fmla="*/ 180 w 198"/>
                <a:gd name="T99" fmla="*/ 120 h 144"/>
                <a:gd name="T100" fmla="*/ 159 w 198"/>
                <a:gd name="T101" fmla="*/ 102 h 144"/>
                <a:gd name="T102" fmla="*/ 138 w 198"/>
                <a:gd name="T103" fmla="*/ 120 h 144"/>
                <a:gd name="T104" fmla="*/ 126 w 198"/>
                <a:gd name="T105" fmla="*/ 120 h 144"/>
                <a:gd name="T106" fmla="*/ 126 w 198"/>
                <a:gd name="T107" fmla="*/ 77 h 144"/>
                <a:gd name="T108" fmla="*/ 192 w 198"/>
                <a:gd name="T109" fmla="*/ 77 h 144"/>
                <a:gd name="T110" fmla="*/ 193 w 198"/>
                <a:gd name="T111" fmla="*/ 78 h 144"/>
                <a:gd name="T112" fmla="*/ 193 w 198"/>
                <a:gd name="T113" fmla="*/ 1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44">
                  <a:moveTo>
                    <a:pt x="192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70" y="37"/>
                    <a:pt x="163" y="32"/>
                    <a:pt x="157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4"/>
                    <a:pt x="40" y="144"/>
                  </a:cubicBezTo>
                  <a:cubicBezTo>
                    <a:pt x="51" y="144"/>
                    <a:pt x="59" y="135"/>
                    <a:pt x="61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4"/>
                    <a:pt x="159" y="144"/>
                  </a:cubicBezTo>
                  <a:cubicBezTo>
                    <a:pt x="170" y="144"/>
                    <a:pt x="179" y="135"/>
                    <a:pt x="180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5" y="125"/>
                    <a:pt x="198" y="122"/>
                    <a:pt x="198" y="11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5"/>
                    <a:pt x="195" y="72"/>
                    <a:pt x="192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5"/>
                  </a:cubicBezTo>
                  <a:cubicBezTo>
                    <a:pt x="168" y="46"/>
                    <a:pt x="176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5" y="5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9" y="110"/>
                    <a:pt x="51" y="102"/>
                    <a:pt x="40" y="102"/>
                  </a:cubicBezTo>
                  <a:cubicBezTo>
                    <a:pt x="29" y="102"/>
                    <a:pt x="20" y="110"/>
                    <a:pt x="19" y="120"/>
                  </a:cubicBezTo>
                  <a:cubicBezTo>
                    <a:pt x="5" y="120"/>
                    <a:pt x="5" y="120"/>
                    <a:pt x="5" y="120"/>
                  </a:cubicBezTo>
                  <a:lnTo>
                    <a:pt x="5" y="5"/>
                  </a:lnTo>
                  <a:close/>
                  <a:moveTo>
                    <a:pt x="40" y="139"/>
                  </a:moveTo>
                  <a:cubicBezTo>
                    <a:pt x="31" y="139"/>
                    <a:pt x="23" y="132"/>
                    <a:pt x="23" y="123"/>
                  </a:cubicBezTo>
                  <a:cubicBezTo>
                    <a:pt x="23" y="114"/>
                    <a:pt x="31" y="106"/>
                    <a:pt x="40" y="106"/>
                  </a:cubicBezTo>
                  <a:cubicBezTo>
                    <a:pt x="49" y="106"/>
                    <a:pt x="56" y="114"/>
                    <a:pt x="56" y="123"/>
                  </a:cubicBezTo>
                  <a:cubicBezTo>
                    <a:pt x="56" y="132"/>
                    <a:pt x="49" y="139"/>
                    <a:pt x="40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3" y="132"/>
                    <a:pt x="143" y="123"/>
                  </a:cubicBezTo>
                  <a:cubicBezTo>
                    <a:pt x="143" y="114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32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20"/>
                    <a:pt x="192" y="120"/>
                    <a:pt x="192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10"/>
                    <a:pt x="170" y="102"/>
                    <a:pt x="159" y="102"/>
                  </a:cubicBezTo>
                  <a:cubicBezTo>
                    <a:pt x="148" y="102"/>
                    <a:pt x="139" y="110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2" y="77"/>
                    <a:pt x="193" y="78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25" name="Freeform 64">
              <a:extLst>
                <a:ext uri="{FF2B5EF4-FFF2-40B4-BE49-F238E27FC236}">
                  <a16:creationId xmlns:a16="http://schemas.microsoft.com/office/drawing/2014/main" id="{2219B6C9-4930-4A18-8F29-E3C519B9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" y="-1397000"/>
              <a:ext cx="239713" cy="28575"/>
            </a:xfrm>
            <a:custGeom>
              <a:avLst/>
              <a:gdLst>
                <a:gd name="T0" fmla="*/ 42 w 44"/>
                <a:gd name="T1" fmla="*/ 0 h 5"/>
                <a:gd name="T2" fmla="*/ 2 w 44"/>
                <a:gd name="T3" fmla="*/ 0 h 5"/>
                <a:gd name="T4" fmla="*/ 0 w 44"/>
                <a:gd name="T5" fmla="*/ 2 h 5"/>
                <a:gd name="T6" fmla="*/ 2 w 44"/>
                <a:gd name="T7" fmla="*/ 5 h 5"/>
                <a:gd name="T8" fmla="*/ 42 w 44"/>
                <a:gd name="T9" fmla="*/ 5 h 5"/>
                <a:gd name="T10" fmla="*/ 44 w 44"/>
                <a:gd name="T11" fmla="*/ 2 h 5"/>
                <a:gd name="T12" fmla="*/ 42 w 4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4" y="4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26" name="Freeform 65">
              <a:extLst>
                <a:ext uri="{FF2B5EF4-FFF2-40B4-BE49-F238E27FC236}">
                  <a16:creationId xmlns:a16="http://schemas.microsoft.com/office/drawing/2014/main" id="{AD8E437D-905C-41AC-B156-E258008F7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-1276350"/>
              <a:ext cx="190500" cy="26988"/>
            </a:xfrm>
            <a:custGeom>
              <a:avLst/>
              <a:gdLst>
                <a:gd name="T0" fmla="*/ 33 w 35"/>
                <a:gd name="T1" fmla="*/ 0 h 5"/>
                <a:gd name="T2" fmla="*/ 3 w 35"/>
                <a:gd name="T3" fmla="*/ 0 h 5"/>
                <a:gd name="T4" fmla="*/ 0 w 35"/>
                <a:gd name="T5" fmla="*/ 2 h 5"/>
                <a:gd name="T6" fmla="*/ 3 w 35"/>
                <a:gd name="T7" fmla="*/ 5 h 5"/>
                <a:gd name="T8" fmla="*/ 33 w 35"/>
                <a:gd name="T9" fmla="*/ 5 h 5"/>
                <a:gd name="T10" fmla="*/ 35 w 35"/>
                <a:gd name="T11" fmla="*/ 2 h 5"/>
                <a:gd name="T12" fmla="*/ 33 w 3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">
                  <a:moveTo>
                    <a:pt x="3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4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27" name="Freeform 66">
              <a:extLst>
                <a:ext uri="{FF2B5EF4-FFF2-40B4-BE49-F238E27FC236}">
                  <a16:creationId xmlns:a16="http://schemas.microsoft.com/office/drawing/2014/main" id="{08937EF0-E111-4C40-BF6A-E0CFF6C75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-1155700"/>
              <a:ext cx="136525" cy="26988"/>
            </a:xfrm>
            <a:custGeom>
              <a:avLst/>
              <a:gdLst>
                <a:gd name="T0" fmla="*/ 23 w 25"/>
                <a:gd name="T1" fmla="*/ 0 h 5"/>
                <a:gd name="T2" fmla="*/ 3 w 25"/>
                <a:gd name="T3" fmla="*/ 0 h 5"/>
                <a:gd name="T4" fmla="*/ 0 w 25"/>
                <a:gd name="T5" fmla="*/ 3 h 5"/>
                <a:gd name="T6" fmla="*/ 3 w 25"/>
                <a:gd name="T7" fmla="*/ 5 h 5"/>
                <a:gd name="T8" fmla="*/ 23 w 25"/>
                <a:gd name="T9" fmla="*/ 5 h 5"/>
                <a:gd name="T10" fmla="*/ 25 w 25"/>
                <a:gd name="T11" fmla="*/ 3 h 5"/>
                <a:gd name="T12" fmla="*/ 23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4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130" name="Group 59">
            <a:extLst>
              <a:ext uri="{FF2B5EF4-FFF2-40B4-BE49-F238E27FC236}">
                <a16:creationId xmlns:a16="http://schemas.microsoft.com/office/drawing/2014/main" id="{2C91B11B-07D6-432B-AC39-43221E3BA142}"/>
              </a:ext>
            </a:extLst>
          </p:cNvPr>
          <p:cNvGrpSpPr/>
          <p:nvPr/>
        </p:nvGrpSpPr>
        <p:grpSpPr>
          <a:xfrm>
            <a:off x="6945819" y="2925617"/>
            <a:ext cx="491921" cy="474076"/>
            <a:chOff x="7519988" y="-1506538"/>
            <a:chExt cx="1312862" cy="1265238"/>
          </a:xfrm>
        </p:grpSpPr>
        <p:sp>
          <p:nvSpPr>
            <p:cNvPr id="131" name="Freeform 67">
              <a:extLst>
                <a:ext uri="{FF2B5EF4-FFF2-40B4-BE49-F238E27FC236}">
                  <a16:creationId xmlns:a16="http://schemas.microsoft.com/office/drawing/2014/main" id="{DAAE85D7-1039-4260-BC39-3E48E7C28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-1484313"/>
              <a:ext cx="1176338" cy="1117600"/>
            </a:xfrm>
            <a:custGeom>
              <a:avLst/>
              <a:gdLst>
                <a:gd name="T0" fmla="*/ 211 w 215"/>
                <a:gd name="T1" fmla="*/ 164 h 204"/>
                <a:gd name="T2" fmla="*/ 147 w 215"/>
                <a:gd name="T3" fmla="*/ 199 h 204"/>
                <a:gd name="T4" fmla="*/ 46 w 215"/>
                <a:gd name="T5" fmla="*/ 10 h 204"/>
                <a:gd name="T6" fmla="*/ 35 w 215"/>
                <a:gd name="T7" fmla="*/ 1 h 204"/>
                <a:gd name="T8" fmla="*/ 22 w 215"/>
                <a:gd name="T9" fmla="*/ 3 h 204"/>
                <a:gd name="T10" fmla="*/ 1 w 215"/>
                <a:gd name="T11" fmla="*/ 14 h 204"/>
                <a:gd name="T12" fmla="*/ 0 w 215"/>
                <a:gd name="T13" fmla="*/ 17 h 204"/>
                <a:gd name="T14" fmla="*/ 3 w 215"/>
                <a:gd name="T15" fmla="*/ 18 h 204"/>
                <a:gd name="T16" fmla="*/ 24 w 215"/>
                <a:gd name="T17" fmla="*/ 7 h 204"/>
                <a:gd name="T18" fmla="*/ 34 w 215"/>
                <a:gd name="T19" fmla="*/ 6 h 204"/>
                <a:gd name="T20" fmla="*/ 41 w 215"/>
                <a:gd name="T21" fmla="*/ 12 h 204"/>
                <a:gd name="T22" fmla="*/ 144 w 215"/>
                <a:gd name="T23" fmla="*/ 203 h 204"/>
                <a:gd name="T24" fmla="*/ 146 w 215"/>
                <a:gd name="T25" fmla="*/ 204 h 204"/>
                <a:gd name="T26" fmla="*/ 146 w 215"/>
                <a:gd name="T27" fmla="*/ 204 h 204"/>
                <a:gd name="T28" fmla="*/ 148 w 215"/>
                <a:gd name="T29" fmla="*/ 204 h 204"/>
                <a:gd name="T30" fmla="*/ 213 w 215"/>
                <a:gd name="T31" fmla="*/ 168 h 204"/>
                <a:gd name="T32" fmla="*/ 214 w 215"/>
                <a:gd name="T33" fmla="*/ 165 h 204"/>
                <a:gd name="T34" fmla="*/ 211 w 215"/>
                <a:gd name="T35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204">
                  <a:moveTo>
                    <a:pt x="211" y="164"/>
                  </a:moveTo>
                  <a:cubicBezTo>
                    <a:pt x="147" y="199"/>
                    <a:pt x="147" y="199"/>
                    <a:pt x="147" y="19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6"/>
                    <a:pt x="40" y="3"/>
                    <a:pt x="35" y="1"/>
                  </a:cubicBezTo>
                  <a:cubicBezTo>
                    <a:pt x="31" y="0"/>
                    <a:pt x="26" y="1"/>
                    <a:pt x="22" y="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18"/>
                    <a:pt x="2" y="19"/>
                    <a:pt x="3" y="1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7" y="5"/>
                    <a:pt x="31" y="5"/>
                    <a:pt x="34" y="6"/>
                  </a:cubicBezTo>
                  <a:cubicBezTo>
                    <a:pt x="37" y="7"/>
                    <a:pt x="40" y="9"/>
                    <a:pt x="41" y="12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5" y="203"/>
                    <a:pt x="145" y="204"/>
                    <a:pt x="146" y="204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47" y="204"/>
                    <a:pt x="147" y="204"/>
                    <a:pt x="148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5" y="168"/>
                    <a:pt x="215" y="166"/>
                    <a:pt x="214" y="165"/>
                  </a:cubicBezTo>
                  <a:cubicBezTo>
                    <a:pt x="214" y="164"/>
                    <a:pt x="212" y="164"/>
                    <a:pt x="211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32" name="Freeform 68">
              <a:extLst>
                <a:ext uri="{FF2B5EF4-FFF2-40B4-BE49-F238E27FC236}">
                  <a16:creationId xmlns:a16="http://schemas.microsoft.com/office/drawing/2014/main" id="{D2D3DB4F-813A-4190-A56A-01FE4BA30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5450" y="-422275"/>
              <a:ext cx="190500" cy="180975"/>
            </a:xfrm>
            <a:custGeom>
              <a:avLst/>
              <a:gdLst>
                <a:gd name="T0" fmla="*/ 18 w 35"/>
                <a:gd name="T1" fmla="*/ 0 h 33"/>
                <a:gd name="T2" fmla="*/ 11 w 35"/>
                <a:gd name="T3" fmla="*/ 2 h 33"/>
                <a:gd name="T4" fmla="*/ 4 w 35"/>
                <a:gd name="T5" fmla="*/ 24 h 33"/>
                <a:gd name="T6" fmla="*/ 19 w 35"/>
                <a:gd name="T7" fmla="*/ 33 h 33"/>
                <a:gd name="T8" fmla="*/ 26 w 35"/>
                <a:gd name="T9" fmla="*/ 31 h 33"/>
                <a:gd name="T10" fmla="*/ 34 w 35"/>
                <a:gd name="T11" fmla="*/ 21 h 33"/>
                <a:gd name="T12" fmla="*/ 33 w 35"/>
                <a:gd name="T13" fmla="*/ 9 h 33"/>
                <a:gd name="T14" fmla="*/ 18 w 35"/>
                <a:gd name="T15" fmla="*/ 0 h 33"/>
                <a:gd name="T16" fmla="*/ 30 w 35"/>
                <a:gd name="T17" fmla="*/ 20 h 33"/>
                <a:gd name="T18" fmla="*/ 24 w 35"/>
                <a:gd name="T19" fmla="*/ 27 h 33"/>
                <a:gd name="T20" fmla="*/ 19 w 35"/>
                <a:gd name="T21" fmla="*/ 28 h 33"/>
                <a:gd name="T22" fmla="*/ 8 w 35"/>
                <a:gd name="T23" fmla="*/ 22 h 33"/>
                <a:gd name="T24" fmla="*/ 13 w 35"/>
                <a:gd name="T25" fmla="*/ 6 h 33"/>
                <a:gd name="T26" fmla="*/ 18 w 35"/>
                <a:gd name="T27" fmla="*/ 5 h 33"/>
                <a:gd name="T28" fmla="*/ 29 w 35"/>
                <a:gd name="T29" fmla="*/ 11 h 33"/>
                <a:gd name="T30" fmla="*/ 30 w 35"/>
                <a:gd name="T3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3">
                  <a:moveTo>
                    <a:pt x="18" y="0"/>
                  </a:moveTo>
                  <a:cubicBezTo>
                    <a:pt x="16" y="0"/>
                    <a:pt x="13" y="1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7" y="30"/>
                    <a:pt x="13" y="33"/>
                    <a:pt x="19" y="33"/>
                  </a:cubicBezTo>
                  <a:cubicBezTo>
                    <a:pt x="21" y="33"/>
                    <a:pt x="24" y="32"/>
                    <a:pt x="26" y="31"/>
                  </a:cubicBezTo>
                  <a:cubicBezTo>
                    <a:pt x="30" y="29"/>
                    <a:pt x="33" y="25"/>
                    <a:pt x="34" y="21"/>
                  </a:cubicBezTo>
                  <a:cubicBezTo>
                    <a:pt x="35" y="17"/>
                    <a:pt x="35" y="13"/>
                    <a:pt x="33" y="9"/>
                  </a:cubicBezTo>
                  <a:cubicBezTo>
                    <a:pt x="30" y="4"/>
                    <a:pt x="24" y="0"/>
                    <a:pt x="18" y="0"/>
                  </a:cubicBezTo>
                  <a:close/>
                  <a:moveTo>
                    <a:pt x="30" y="20"/>
                  </a:moveTo>
                  <a:cubicBezTo>
                    <a:pt x="29" y="23"/>
                    <a:pt x="27" y="25"/>
                    <a:pt x="24" y="27"/>
                  </a:cubicBezTo>
                  <a:cubicBezTo>
                    <a:pt x="22" y="28"/>
                    <a:pt x="20" y="28"/>
                    <a:pt x="19" y="28"/>
                  </a:cubicBezTo>
                  <a:cubicBezTo>
                    <a:pt x="14" y="28"/>
                    <a:pt x="10" y="26"/>
                    <a:pt x="8" y="22"/>
                  </a:cubicBezTo>
                  <a:cubicBezTo>
                    <a:pt x="5" y="16"/>
                    <a:pt x="7" y="9"/>
                    <a:pt x="13" y="6"/>
                  </a:cubicBezTo>
                  <a:cubicBezTo>
                    <a:pt x="15" y="5"/>
                    <a:pt x="17" y="5"/>
                    <a:pt x="18" y="5"/>
                  </a:cubicBezTo>
                  <a:cubicBezTo>
                    <a:pt x="23" y="5"/>
                    <a:pt x="27" y="7"/>
                    <a:pt x="29" y="11"/>
                  </a:cubicBezTo>
                  <a:cubicBezTo>
                    <a:pt x="30" y="14"/>
                    <a:pt x="31" y="17"/>
                    <a:pt x="3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33" name="Freeform 69">
              <a:extLst>
                <a:ext uri="{FF2B5EF4-FFF2-40B4-BE49-F238E27FC236}">
                  <a16:creationId xmlns:a16="http://schemas.microsoft.com/office/drawing/2014/main" id="{585B18EB-CC0B-4A92-BCDE-B8EEEE52E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2900" y="-1506538"/>
              <a:ext cx="869950" cy="1003300"/>
            </a:xfrm>
            <a:custGeom>
              <a:avLst/>
              <a:gdLst>
                <a:gd name="T0" fmla="*/ 158 w 159"/>
                <a:gd name="T1" fmla="*/ 135 h 183"/>
                <a:gd name="T2" fmla="*/ 86 w 159"/>
                <a:gd name="T3" fmla="*/ 2 h 183"/>
                <a:gd name="T4" fmla="*/ 84 w 159"/>
                <a:gd name="T5" fmla="*/ 0 h 183"/>
                <a:gd name="T6" fmla="*/ 83 w 159"/>
                <a:gd name="T7" fmla="*/ 1 h 183"/>
                <a:gd name="T8" fmla="*/ 1 w 159"/>
                <a:gd name="T9" fmla="*/ 45 h 183"/>
                <a:gd name="T10" fmla="*/ 0 w 159"/>
                <a:gd name="T11" fmla="*/ 48 h 183"/>
                <a:gd name="T12" fmla="*/ 72 w 159"/>
                <a:gd name="T13" fmla="*/ 181 h 183"/>
                <a:gd name="T14" fmla="*/ 74 w 159"/>
                <a:gd name="T15" fmla="*/ 183 h 183"/>
                <a:gd name="T16" fmla="*/ 74 w 159"/>
                <a:gd name="T17" fmla="*/ 183 h 183"/>
                <a:gd name="T18" fmla="*/ 76 w 159"/>
                <a:gd name="T19" fmla="*/ 182 h 183"/>
                <a:gd name="T20" fmla="*/ 157 w 159"/>
                <a:gd name="T21" fmla="*/ 138 h 183"/>
                <a:gd name="T22" fmla="*/ 158 w 159"/>
                <a:gd name="T23" fmla="*/ 135 h 183"/>
                <a:gd name="T24" fmla="*/ 83 w 159"/>
                <a:gd name="T25" fmla="*/ 6 h 183"/>
                <a:gd name="T26" fmla="*/ 117 w 159"/>
                <a:gd name="T27" fmla="*/ 69 h 183"/>
                <a:gd name="T28" fmla="*/ 39 w 159"/>
                <a:gd name="T29" fmla="*/ 110 h 183"/>
                <a:gd name="T30" fmla="*/ 6 w 159"/>
                <a:gd name="T31" fmla="*/ 48 h 183"/>
                <a:gd name="T32" fmla="*/ 83 w 159"/>
                <a:gd name="T33" fmla="*/ 6 h 183"/>
                <a:gd name="T34" fmla="*/ 75 w 159"/>
                <a:gd name="T35" fmla="*/ 177 h 183"/>
                <a:gd name="T36" fmla="*/ 42 w 159"/>
                <a:gd name="T37" fmla="*/ 114 h 183"/>
                <a:gd name="T38" fmla="*/ 119 w 159"/>
                <a:gd name="T39" fmla="*/ 73 h 183"/>
                <a:gd name="T40" fmla="*/ 153 w 159"/>
                <a:gd name="T41" fmla="*/ 135 h 183"/>
                <a:gd name="T42" fmla="*/ 75 w 159"/>
                <a:gd name="T43" fmla="*/ 17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83">
                  <a:moveTo>
                    <a:pt x="158" y="135"/>
                  </a:moveTo>
                  <a:cubicBezTo>
                    <a:pt x="86" y="2"/>
                    <a:pt x="86" y="2"/>
                    <a:pt x="86" y="2"/>
                  </a:cubicBezTo>
                  <a:cubicBezTo>
                    <a:pt x="86" y="1"/>
                    <a:pt x="85" y="1"/>
                    <a:pt x="84" y="0"/>
                  </a:cubicBezTo>
                  <a:cubicBezTo>
                    <a:pt x="84" y="0"/>
                    <a:pt x="83" y="0"/>
                    <a:pt x="83" y="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3" y="182"/>
                    <a:pt x="73" y="182"/>
                    <a:pt x="74" y="183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5" y="183"/>
                    <a:pt x="75" y="183"/>
                    <a:pt x="76" y="182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8" y="138"/>
                    <a:pt x="159" y="136"/>
                    <a:pt x="158" y="135"/>
                  </a:cubicBezTo>
                  <a:close/>
                  <a:moveTo>
                    <a:pt x="83" y="6"/>
                  </a:moveTo>
                  <a:cubicBezTo>
                    <a:pt x="117" y="69"/>
                    <a:pt x="117" y="69"/>
                    <a:pt x="117" y="69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6" y="48"/>
                    <a:pt x="6" y="48"/>
                    <a:pt x="6" y="48"/>
                  </a:cubicBezTo>
                  <a:lnTo>
                    <a:pt x="83" y="6"/>
                  </a:lnTo>
                  <a:close/>
                  <a:moveTo>
                    <a:pt x="75" y="177"/>
                  </a:moveTo>
                  <a:cubicBezTo>
                    <a:pt x="42" y="114"/>
                    <a:pt x="42" y="114"/>
                    <a:pt x="42" y="114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53" y="135"/>
                    <a:pt x="153" y="135"/>
                    <a:pt x="153" y="135"/>
                  </a:cubicBezTo>
                  <a:lnTo>
                    <a:pt x="7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34" name="Freeform 70">
              <a:extLst>
                <a:ext uri="{FF2B5EF4-FFF2-40B4-BE49-F238E27FC236}">
                  <a16:creationId xmlns:a16="http://schemas.microsoft.com/office/drawing/2014/main" id="{580C0517-B6C7-4928-9A4D-B94308D6F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763" y="-1341438"/>
              <a:ext cx="234950" cy="136525"/>
            </a:xfrm>
            <a:custGeom>
              <a:avLst/>
              <a:gdLst>
                <a:gd name="T0" fmla="*/ 42 w 43"/>
                <a:gd name="T1" fmla="*/ 4 h 25"/>
                <a:gd name="T2" fmla="*/ 43 w 43"/>
                <a:gd name="T3" fmla="*/ 1 h 25"/>
                <a:gd name="T4" fmla="*/ 40 w 43"/>
                <a:gd name="T5" fmla="*/ 0 h 25"/>
                <a:gd name="T6" fmla="*/ 2 w 43"/>
                <a:gd name="T7" fmla="*/ 21 h 25"/>
                <a:gd name="T8" fmla="*/ 1 w 43"/>
                <a:gd name="T9" fmla="*/ 24 h 25"/>
                <a:gd name="T10" fmla="*/ 3 w 43"/>
                <a:gd name="T11" fmla="*/ 25 h 25"/>
                <a:gd name="T12" fmla="*/ 4 w 43"/>
                <a:gd name="T13" fmla="*/ 25 h 25"/>
                <a:gd name="T14" fmla="*/ 42 w 43"/>
                <a:gd name="T1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5">
                  <a:moveTo>
                    <a:pt x="42" y="4"/>
                  </a:moveTo>
                  <a:cubicBezTo>
                    <a:pt x="43" y="4"/>
                    <a:pt x="43" y="2"/>
                    <a:pt x="43" y="1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3"/>
                    <a:pt x="1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3" y="25"/>
                    <a:pt x="3" y="25"/>
                    <a:pt x="4" y="25"/>
                  </a:cubicBezTo>
                  <a:lnTo>
                    <a:pt x="4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35" name="Freeform 71">
              <a:extLst>
                <a:ext uri="{FF2B5EF4-FFF2-40B4-BE49-F238E27FC236}">
                  <a16:creationId xmlns:a16="http://schemas.microsoft.com/office/drawing/2014/main" id="{C097C7F9-7751-4EDD-B107-2923D67DF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613" y="-981075"/>
              <a:ext cx="234950" cy="138113"/>
            </a:xfrm>
            <a:custGeom>
              <a:avLst/>
              <a:gdLst>
                <a:gd name="T0" fmla="*/ 43 w 43"/>
                <a:gd name="T1" fmla="*/ 1 h 25"/>
                <a:gd name="T2" fmla="*/ 39 w 43"/>
                <a:gd name="T3" fmla="*/ 0 h 25"/>
                <a:gd name="T4" fmla="*/ 1 w 43"/>
                <a:gd name="T5" fmla="*/ 21 h 25"/>
                <a:gd name="T6" fmla="*/ 0 w 43"/>
                <a:gd name="T7" fmla="*/ 24 h 25"/>
                <a:gd name="T8" fmla="*/ 2 w 43"/>
                <a:gd name="T9" fmla="*/ 25 h 25"/>
                <a:gd name="T10" fmla="*/ 3 w 43"/>
                <a:gd name="T11" fmla="*/ 25 h 25"/>
                <a:gd name="T12" fmla="*/ 42 w 43"/>
                <a:gd name="T13" fmla="*/ 4 h 25"/>
                <a:gd name="T14" fmla="*/ 43 w 43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5">
                  <a:moveTo>
                    <a:pt x="43" y="1"/>
                  </a:moveTo>
                  <a:cubicBezTo>
                    <a:pt x="42" y="0"/>
                    <a:pt x="41" y="0"/>
                    <a:pt x="3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2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148" name="Group 77">
            <a:extLst>
              <a:ext uri="{FF2B5EF4-FFF2-40B4-BE49-F238E27FC236}">
                <a16:creationId xmlns:a16="http://schemas.microsoft.com/office/drawing/2014/main" id="{316807F2-614C-4D1B-A06F-3395359F2FD4}"/>
              </a:ext>
            </a:extLst>
          </p:cNvPr>
          <p:cNvGrpSpPr/>
          <p:nvPr/>
        </p:nvGrpSpPr>
        <p:grpSpPr>
          <a:xfrm rot="21540000">
            <a:off x="4158587" y="2930954"/>
            <a:ext cx="460395" cy="463369"/>
            <a:chOff x="2908300" y="-1620838"/>
            <a:chExt cx="1228725" cy="1236663"/>
          </a:xfrm>
        </p:grpSpPr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id="{5F09C85C-306E-48C3-BA51-494CFEF90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938" y="-1620838"/>
              <a:ext cx="234950" cy="234950"/>
            </a:xfrm>
            <a:custGeom>
              <a:avLst/>
              <a:gdLst>
                <a:gd name="T0" fmla="*/ 22 w 43"/>
                <a:gd name="T1" fmla="*/ 43 h 43"/>
                <a:gd name="T2" fmla="*/ 43 w 43"/>
                <a:gd name="T3" fmla="*/ 21 h 43"/>
                <a:gd name="T4" fmla="*/ 22 w 43"/>
                <a:gd name="T5" fmla="*/ 0 h 43"/>
                <a:gd name="T6" fmla="*/ 0 w 43"/>
                <a:gd name="T7" fmla="*/ 21 h 43"/>
                <a:gd name="T8" fmla="*/ 22 w 43"/>
                <a:gd name="T9" fmla="*/ 43 h 43"/>
                <a:gd name="T10" fmla="*/ 22 w 43"/>
                <a:gd name="T11" fmla="*/ 5 h 43"/>
                <a:gd name="T12" fmla="*/ 39 w 43"/>
                <a:gd name="T13" fmla="*/ 21 h 43"/>
                <a:gd name="T14" fmla="*/ 22 w 43"/>
                <a:gd name="T15" fmla="*/ 38 h 43"/>
                <a:gd name="T16" fmla="*/ 5 w 43"/>
                <a:gd name="T17" fmla="*/ 21 h 43"/>
                <a:gd name="T18" fmla="*/ 22 w 43"/>
                <a:gd name="T1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34" y="43"/>
                    <a:pt x="43" y="33"/>
                    <a:pt x="43" y="21"/>
                  </a:cubicBezTo>
                  <a:cubicBezTo>
                    <a:pt x="43" y="10"/>
                    <a:pt x="34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lose/>
                  <a:moveTo>
                    <a:pt x="22" y="5"/>
                  </a:moveTo>
                  <a:cubicBezTo>
                    <a:pt x="31" y="5"/>
                    <a:pt x="39" y="12"/>
                    <a:pt x="39" y="21"/>
                  </a:cubicBezTo>
                  <a:cubicBezTo>
                    <a:pt x="39" y="31"/>
                    <a:pt x="31" y="38"/>
                    <a:pt x="22" y="38"/>
                  </a:cubicBezTo>
                  <a:cubicBezTo>
                    <a:pt x="12" y="38"/>
                    <a:pt x="5" y="31"/>
                    <a:pt x="5" y="21"/>
                  </a:cubicBezTo>
                  <a:cubicBezTo>
                    <a:pt x="5" y="12"/>
                    <a:pt x="12" y="5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50" name="Freeform 80">
              <a:extLst>
                <a:ext uri="{FF2B5EF4-FFF2-40B4-BE49-F238E27FC236}">
                  <a16:creationId xmlns:a16="http://schemas.microsoft.com/office/drawing/2014/main" id="{B2010794-68F6-49EF-A201-68321BABD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9675" y="-1620838"/>
              <a:ext cx="234950" cy="234950"/>
            </a:xfrm>
            <a:custGeom>
              <a:avLst/>
              <a:gdLst>
                <a:gd name="T0" fmla="*/ 22 w 43"/>
                <a:gd name="T1" fmla="*/ 43 h 43"/>
                <a:gd name="T2" fmla="*/ 43 w 43"/>
                <a:gd name="T3" fmla="*/ 21 h 43"/>
                <a:gd name="T4" fmla="*/ 22 w 43"/>
                <a:gd name="T5" fmla="*/ 0 h 43"/>
                <a:gd name="T6" fmla="*/ 0 w 43"/>
                <a:gd name="T7" fmla="*/ 21 h 43"/>
                <a:gd name="T8" fmla="*/ 22 w 43"/>
                <a:gd name="T9" fmla="*/ 43 h 43"/>
                <a:gd name="T10" fmla="*/ 22 w 43"/>
                <a:gd name="T11" fmla="*/ 5 h 43"/>
                <a:gd name="T12" fmla="*/ 39 w 43"/>
                <a:gd name="T13" fmla="*/ 21 h 43"/>
                <a:gd name="T14" fmla="*/ 22 w 43"/>
                <a:gd name="T15" fmla="*/ 38 h 43"/>
                <a:gd name="T16" fmla="*/ 5 w 43"/>
                <a:gd name="T17" fmla="*/ 21 h 43"/>
                <a:gd name="T18" fmla="*/ 22 w 43"/>
                <a:gd name="T1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34" y="43"/>
                    <a:pt x="43" y="33"/>
                    <a:pt x="43" y="21"/>
                  </a:cubicBezTo>
                  <a:cubicBezTo>
                    <a:pt x="43" y="10"/>
                    <a:pt x="34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lose/>
                  <a:moveTo>
                    <a:pt x="22" y="5"/>
                  </a:moveTo>
                  <a:cubicBezTo>
                    <a:pt x="31" y="5"/>
                    <a:pt x="39" y="12"/>
                    <a:pt x="39" y="21"/>
                  </a:cubicBezTo>
                  <a:cubicBezTo>
                    <a:pt x="39" y="31"/>
                    <a:pt x="31" y="38"/>
                    <a:pt x="22" y="38"/>
                  </a:cubicBezTo>
                  <a:cubicBezTo>
                    <a:pt x="13" y="38"/>
                    <a:pt x="5" y="31"/>
                    <a:pt x="5" y="21"/>
                  </a:cubicBezTo>
                  <a:cubicBezTo>
                    <a:pt x="5" y="12"/>
                    <a:pt x="13" y="5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51" name="Freeform 81">
              <a:extLst>
                <a:ext uri="{FF2B5EF4-FFF2-40B4-BE49-F238E27FC236}">
                  <a16:creationId xmlns:a16="http://schemas.microsoft.com/office/drawing/2014/main" id="{18DD567B-5E1D-4607-8F14-7E0644178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0" y="-1358900"/>
              <a:ext cx="1228725" cy="974725"/>
            </a:xfrm>
            <a:custGeom>
              <a:avLst/>
              <a:gdLst>
                <a:gd name="T0" fmla="*/ 205 w 225"/>
                <a:gd name="T1" fmla="*/ 13 h 178"/>
                <a:gd name="T2" fmla="*/ 151 w 225"/>
                <a:gd name="T3" fmla="*/ 13 h 178"/>
                <a:gd name="T4" fmla="*/ 112 w 225"/>
                <a:gd name="T5" fmla="*/ 60 h 178"/>
                <a:gd name="T6" fmla="*/ 74 w 225"/>
                <a:gd name="T7" fmla="*/ 13 h 178"/>
                <a:gd name="T8" fmla="*/ 19 w 225"/>
                <a:gd name="T9" fmla="*/ 13 h 178"/>
                <a:gd name="T10" fmla="*/ 2 w 225"/>
                <a:gd name="T11" fmla="*/ 54 h 178"/>
                <a:gd name="T12" fmla="*/ 26 w 225"/>
                <a:gd name="T13" fmla="*/ 94 h 178"/>
                <a:gd name="T14" fmla="*/ 36 w 225"/>
                <a:gd name="T15" fmla="*/ 178 h 178"/>
                <a:gd name="T16" fmla="*/ 53 w 225"/>
                <a:gd name="T17" fmla="*/ 169 h 178"/>
                <a:gd name="T18" fmla="*/ 74 w 225"/>
                <a:gd name="T19" fmla="*/ 169 h 178"/>
                <a:gd name="T20" fmla="*/ 77 w 225"/>
                <a:gd name="T21" fmla="*/ 60 h 178"/>
                <a:gd name="T22" fmla="*/ 112 w 225"/>
                <a:gd name="T23" fmla="*/ 78 h 178"/>
                <a:gd name="T24" fmla="*/ 147 w 225"/>
                <a:gd name="T25" fmla="*/ 61 h 178"/>
                <a:gd name="T26" fmla="*/ 151 w 225"/>
                <a:gd name="T27" fmla="*/ 169 h 178"/>
                <a:gd name="T28" fmla="*/ 171 w 225"/>
                <a:gd name="T29" fmla="*/ 169 h 178"/>
                <a:gd name="T30" fmla="*/ 189 w 225"/>
                <a:gd name="T31" fmla="*/ 178 h 178"/>
                <a:gd name="T32" fmla="*/ 199 w 225"/>
                <a:gd name="T33" fmla="*/ 169 h 178"/>
                <a:gd name="T34" fmla="*/ 207 w 225"/>
                <a:gd name="T35" fmla="*/ 90 h 178"/>
                <a:gd name="T36" fmla="*/ 81 w 225"/>
                <a:gd name="T37" fmla="*/ 57 h 178"/>
                <a:gd name="T38" fmla="*/ 68 w 225"/>
                <a:gd name="T39" fmla="*/ 24 h 178"/>
                <a:gd name="T40" fmla="*/ 66 w 225"/>
                <a:gd name="T41" fmla="*/ 44 h 178"/>
                <a:gd name="T42" fmla="*/ 69 w 225"/>
                <a:gd name="T43" fmla="*/ 147 h 178"/>
                <a:gd name="T44" fmla="*/ 69 w 225"/>
                <a:gd name="T45" fmla="*/ 169 h 178"/>
                <a:gd name="T46" fmla="*/ 52 w 225"/>
                <a:gd name="T47" fmla="*/ 92 h 178"/>
                <a:gd name="T48" fmla="*/ 41 w 225"/>
                <a:gd name="T49" fmla="*/ 168 h 178"/>
                <a:gd name="T50" fmla="*/ 30 w 225"/>
                <a:gd name="T51" fmla="*/ 169 h 178"/>
                <a:gd name="T52" fmla="*/ 31 w 225"/>
                <a:gd name="T53" fmla="*/ 92 h 178"/>
                <a:gd name="T54" fmla="*/ 31 w 225"/>
                <a:gd name="T55" fmla="*/ 76 h 178"/>
                <a:gd name="T56" fmla="*/ 27 w 225"/>
                <a:gd name="T57" fmla="*/ 35 h 178"/>
                <a:gd name="T58" fmla="*/ 23 w 225"/>
                <a:gd name="T59" fmla="*/ 68 h 178"/>
                <a:gd name="T60" fmla="*/ 27 w 225"/>
                <a:gd name="T61" fmla="*/ 80 h 178"/>
                <a:gd name="T62" fmla="*/ 26 w 225"/>
                <a:gd name="T63" fmla="*/ 89 h 178"/>
                <a:gd name="T64" fmla="*/ 6 w 225"/>
                <a:gd name="T65" fmla="*/ 42 h 178"/>
                <a:gd name="T66" fmla="*/ 48 w 225"/>
                <a:gd name="T67" fmla="*/ 4 h 178"/>
                <a:gd name="T68" fmla="*/ 88 w 225"/>
                <a:gd name="T69" fmla="*/ 47 h 178"/>
                <a:gd name="T70" fmla="*/ 110 w 225"/>
                <a:gd name="T71" fmla="*/ 64 h 178"/>
                <a:gd name="T72" fmla="*/ 114 w 225"/>
                <a:gd name="T73" fmla="*/ 72 h 178"/>
                <a:gd name="T74" fmla="*/ 26 w 225"/>
                <a:gd name="T75" fmla="*/ 43 h 178"/>
                <a:gd name="T76" fmla="*/ 26 w 225"/>
                <a:gd name="T77" fmla="*/ 43 h 178"/>
                <a:gd name="T78" fmla="*/ 198 w 225"/>
                <a:gd name="T79" fmla="*/ 89 h 178"/>
                <a:gd name="T80" fmla="*/ 198 w 225"/>
                <a:gd name="T81" fmla="*/ 80 h 178"/>
                <a:gd name="T82" fmla="*/ 202 w 225"/>
                <a:gd name="T83" fmla="*/ 68 h 178"/>
                <a:gd name="T84" fmla="*/ 198 w 225"/>
                <a:gd name="T85" fmla="*/ 35 h 178"/>
                <a:gd name="T86" fmla="*/ 194 w 225"/>
                <a:gd name="T87" fmla="*/ 76 h 178"/>
                <a:gd name="T88" fmla="*/ 194 w 225"/>
                <a:gd name="T89" fmla="*/ 92 h 178"/>
                <a:gd name="T90" fmla="*/ 195 w 225"/>
                <a:gd name="T91" fmla="*/ 169 h 178"/>
                <a:gd name="T92" fmla="*/ 183 w 225"/>
                <a:gd name="T93" fmla="*/ 168 h 178"/>
                <a:gd name="T94" fmla="*/ 173 w 225"/>
                <a:gd name="T95" fmla="*/ 92 h 178"/>
                <a:gd name="T96" fmla="*/ 155 w 225"/>
                <a:gd name="T97" fmla="*/ 169 h 178"/>
                <a:gd name="T98" fmla="*/ 156 w 225"/>
                <a:gd name="T99" fmla="*/ 147 h 178"/>
                <a:gd name="T100" fmla="*/ 159 w 225"/>
                <a:gd name="T101" fmla="*/ 44 h 178"/>
                <a:gd name="T102" fmla="*/ 157 w 225"/>
                <a:gd name="T103" fmla="*/ 24 h 178"/>
                <a:gd name="T104" fmla="*/ 144 w 225"/>
                <a:gd name="T105" fmla="*/ 57 h 178"/>
                <a:gd name="T106" fmla="*/ 117 w 225"/>
                <a:gd name="T107" fmla="*/ 63 h 178"/>
                <a:gd name="T108" fmla="*/ 137 w 225"/>
                <a:gd name="T109" fmla="*/ 47 h 178"/>
                <a:gd name="T110" fmla="*/ 177 w 225"/>
                <a:gd name="T111" fmla="*/ 4 h 178"/>
                <a:gd name="T112" fmla="*/ 218 w 225"/>
                <a:gd name="T113" fmla="*/ 42 h 178"/>
                <a:gd name="T114" fmla="*/ 203 w 225"/>
                <a:gd name="T11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" h="178">
                  <a:moveTo>
                    <a:pt x="222" y="40"/>
                  </a:moveTo>
                  <a:cubicBezTo>
                    <a:pt x="222" y="40"/>
                    <a:pt x="222" y="40"/>
                    <a:pt x="222" y="40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199" y="4"/>
                    <a:pt x="195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0"/>
                    <a:pt x="154" y="8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47" y="20"/>
                    <a:pt x="135" y="41"/>
                    <a:pt x="133" y="44"/>
                  </a:cubicBezTo>
                  <a:cubicBezTo>
                    <a:pt x="131" y="46"/>
                    <a:pt x="119" y="55"/>
                    <a:pt x="112" y="60"/>
                  </a:cubicBezTo>
                  <a:cubicBezTo>
                    <a:pt x="107" y="56"/>
                    <a:pt x="98" y="49"/>
                    <a:pt x="92" y="44"/>
                  </a:cubicBezTo>
                  <a:cubicBezTo>
                    <a:pt x="90" y="41"/>
                    <a:pt x="77" y="20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8"/>
                    <a:pt x="6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0"/>
                    <a:pt x="26" y="4"/>
                    <a:pt x="19" y="13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4"/>
                    <a:pt x="0" y="49"/>
                    <a:pt x="2" y="54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9" y="92"/>
                    <a:pt x="21" y="94"/>
                    <a:pt x="25" y="94"/>
                  </a:cubicBezTo>
                  <a:cubicBezTo>
                    <a:pt x="25" y="94"/>
                    <a:pt x="25" y="94"/>
                    <a:pt x="26" y="94"/>
                  </a:cubicBezTo>
                  <a:cubicBezTo>
                    <a:pt x="25" y="153"/>
                    <a:pt x="25" y="167"/>
                    <a:pt x="25" y="169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6" y="174"/>
                    <a:pt x="30" y="178"/>
                    <a:pt x="36" y="178"/>
                  </a:cubicBezTo>
                  <a:cubicBezTo>
                    <a:pt x="41" y="177"/>
                    <a:pt x="46" y="173"/>
                    <a:pt x="46" y="16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4" y="173"/>
                    <a:pt x="58" y="177"/>
                    <a:pt x="63" y="178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9" y="178"/>
                    <a:pt x="73" y="174"/>
                    <a:pt x="74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66"/>
                    <a:pt x="72" y="100"/>
                    <a:pt x="71" y="51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8" y="61"/>
                    <a:pt x="78" y="61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8"/>
                    <a:pt x="110" y="78"/>
                    <a:pt x="112" y="78"/>
                  </a:cubicBezTo>
                  <a:cubicBezTo>
                    <a:pt x="113" y="78"/>
                    <a:pt x="113" y="78"/>
                    <a:pt x="114" y="78"/>
                  </a:cubicBezTo>
                  <a:cubicBezTo>
                    <a:pt x="115" y="78"/>
                    <a:pt x="117" y="78"/>
                    <a:pt x="118" y="77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52" y="100"/>
                    <a:pt x="151" y="166"/>
                    <a:pt x="151" y="169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51" y="174"/>
                    <a:pt x="156" y="178"/>
                    <a:pt x="161" y="178"/>
                  </a:cubicBezTo>
                  <a:cubicBezTo>
                    <a:pt x="167" y="177"/>
                    <a:pt x="171" y="173"/>
                    <a:pt x="171" y="169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9" y="173"/>
                    <a:pt x="183" y="177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4" y="178"/>
                    <a:pt x="199" y="174"/>
                    <a:pt x="199" y="169"/>
                  </a:cubicBezTo>
                  <a:cubicBezTo>
                    <a:pt x="199" y="169"/>
                    <a:pt x="199" y="169"/>
                    <a:pt x="199" y="169"/>
                  </a:cubicBezTo>
                  <a:cubicBezTo>
                    <a:pt x="199" y="167"/>
                    <a:pt x="199" y="153"/>
                    <a:pt x="199" y="94"/>
                  </a:cubicBezTo>
                  <a:cubicBezTo>
                    <a:pt x="199" y="94"/>
                    <a:pt x="200" y="94"/>
                    <a:pt x="200" y="94"/>
                  </a:cubicBezTo>
                  <a:cubicBezTo>
                    <a:pt x="203" y="94"/>
                    <a:pt x="206" y="92"/>
                    <a:pt x="207" y="90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5" y="49"/>
                    <a:pt x="225" y="44"/>
                    <a:pt x="222" y="40"/>
                  </a:cubicBezTo>
                  <a:close/>
                  <a:moveTo>
                    <a:pt x="81" y="57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1" y="37"/>
                    <a:pt x="70" y="32"/>
                    <a:pt x="70" y="27"/>
                  </a:cubicBezTo>
                  <a:cubicBezTo>
                    <a:pt x="70" y="25"/>
                    <a:pt x="69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4"/>
                    <a:pt x="66" y="25"/>
                    <a:pt x="66" y="27"/>
                  </a:cubicBezTo>
                  <a:cubicBezTo>
                    <a:pt x="66" y="27"/>
                    <a:pt x="66" y="33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58"/>
                    <a:pt x="67" y="78"/>
                    <a:pt x="67" y="98"/>
                  </a:cubicBezTo>
                  <a:cubicBezTo>
                    <a:pt x="68" y="116"/>
                    <a:pt x="68" y="133"/>
                    <a:pt x="69" y="147"/>
                  </a:cubicBezTo>
                  <a:cubicBezTo>
                    <a:pt x="69" y="153"/>
                    <a:pt x="69" y="159"/>
                    <a:pt x="69" y="163"/>
                  </a:cubicBezTo>
                  <a:cubicBezTo>
                    <a:pt x="69" y="166"/>
                    <a:pt x="69" y="167"/>
                    <a:pt x="69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1"/>
                    <a:pt x="67" y="173"/>
                    <a:pt x="64" y="173"/>
                  </a:cubicBezTo>
                  <a:cubicBezTo>
                    <a:pt x="61" y="173"/>
                    <a:pt x="58" y="171"/>
                    <a:pt x="58" y="168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91"/>
                    <a:pt x="51" y="90"/>
                    <a:pt x="50" y="90"/>
                  </a:cubicBezTo>
                  <a:cubicBezTo>
                    <a:pt x="48" y="90"/>
                    <a:pt x="47" y="91"/>
                    <a:pt x="47" y="92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41" y="171"/>
                    <a:pt x="39" y="173"/>
                    <a:pt x="36" y="173"/>
                  </a:cubicBezTo>
                  <a:cubicBezTo>
                    <a:pt x="33" y="173"/>
                    <a:pt x="30" y="171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7"/>
                    <a:pt x="30" y="165"/>
                    <a:pt x="30" y="162"/>
                  </a:cubicBezTo>
                  <a:cubicBezTo>
                    <a:pt x="30" y="157"/>
                    <a:pt x="30" y="151"/>
                    <a:pt x="30" y="144"/>
                  </a:cubicBezTo>
                  <a:cubicBezTo>
                    <a:pt x="30" y="129"/>
                    <a:pt x="30" y="110"/>
                    <a:pt x="31" y="92"/>
                  </a:cubicBezTo>
                  <a:cubicBezTo>
                    <a:pt x="33" y="90"/>
                    <a:pt x="34" y="87"/>
                    <a:pt x="33" y="84"/>
                  </a:cubicBezTo>
                  <a:cubicBezTo>
                    <a:pt x="33" y="84"/>
                    <a:pt x="33" y="84"/>
                    <a:pt x="33" y="83"/>
                  </a:cubicBezTo>
                  <a:cubicBezTo>
                    <a:pt x="33" y="83"/>
                    <a:pt x="32" y="80"/>
                    <a:pt x="31" y="76"/>
                  </a:cubicBezTo>
                  <a:cubicBezTo>
                    <a:pt x="31" y="50"/>
                    <a:pt x="31" y="36"/>
                    <a:pt x="31" y="36"/>
                  </a:cubicBezTo>
                  <a:cubicBezTo>
                    <a:pt x="31" y="35"/>
                    <a:pt x="30" y="34"/>
                    <a:pt x="29" y="34"/>
                  </a:cubicBezTo>
                  <a:cubicBezTo>
                    <a:pt x="28" y="34"/>
                    <a:pt x="27" y="34"/>
                    <a:pt x="27" y="3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9"/>
                    <a:pt x="17" y="50"/>
                  </a:cubicBezTo>
                  <a:cubicBezTo>
                    <a:pt x="17" y="50"/>
                    <a:pt x="20" y="59"/>
                    <a:pt x="23" y="68"/>
                  </a:cubicBezTo>
                  <a:cubicBezTo>
                    <a:pt x="24" y="71"/>
                    <a:pt x="25" y="74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8"/>
                    <a:pt x="27" y="79"/>
                    <a:pt x="27" y="80"/>
                  </a:cubicBezTo>
                  <a:cubicBezTo>
                    <a:pt x="28" y="82"/>
                    <a:pt x="28" y="84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7"/>
                    <a:pt x="28" y="88"/>
                    <a:pt x="26" y="89"/>
                  </a:cubicBezTo>
                  <a:cubicBezTo>
                    <a:pt x="24" y="90"/>
                    <a:pt x="22" y="89"/>
                    <a:pt x="21" y="8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49"/>
                    <a:pt x="5" y="45"/>
                    <a:pt x="6" y="4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9" y="8"/>
                    <a:pt x="31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64" y="4"/>
                    <a:pt x="67" y="11"/>
                    <a:pt x="69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4" y="22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95" y="52"/>
                    <a:pt x="101" y="57"/>
                  </a:cubicBezTo>
                  <a:cubicBezTo>
                    <a:pt x="104" y="60"/>
                    <a:pt x="108" y="62"/>
                    <a:pt x="110" y="64"/>
                  </a:cubicBezTo>
                  <a:cubicBezTo>
                    <a:pt x="112" y="65"/>
                    <a:pt x="113" y="66"/>
                    <a:pt x="114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70"/>
                    <a:pt x="114" y="72"/>
                  </a:cubicBezTo>
                  <a:cubicBezTo>
                    <a:pt x="113" y="73"/>
                    <a:pt x="111" y="74"/>
                    <a:pt x="109" y="73"/>
                  </a:cubicBezTo>
                  <a:lnTo>
                    <a:pt x="81" y="57"/>
                  </a:lnTo>
                  <a:close/>
                  <a:moveTo>
                    <a:pt x="26" y="43"/>
                  </a:moveTo>
                  <a:cubicBezTo>
                    <a:pt x="26" y="48"/>
                    <a:pt x="26" y="54"/>
                    <a:pt x="26" y="63"/>
                  </a:cubicBezTo>
                  <a:cubicBezTo>
                    <a:pt x="25" y="58"/>
                    <a:pt x="23" y="54"/>
                    <a:pt x="22" y="50"/>
                  </a:cubicBezTo>
                  <a:lnTo>
                    <a:pt x="26" y="43"/>
                  </a:lnTo>
                  <a:close/>
                  <a:moveTo>
                    <a:pt x="219" y="52"/>
                  </a:moveTo>
                  <a:cubicBezTo>
                    <a:pt x="203" y="88"/>
                    <a:pt x="203" y="88"/>
                    <a:pt x="203" y="88"/>
                  </a:cubicBezTo>
                  <a:cubicBezTo>
                    <a:pt x="202" y="89"/>
                    <a:pt x="200" y="90"/>
                    <a:pt x="198" y="89"/>
                  </a:cubicBezTo>
                  <a:cubicBezTo>
                    <a:pt x="196" y="88"/>
                    <a:pt x="195" y="87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4"/>
                    <a:pt x="197" y="82"/>
                    <a:pt x="198" y="80"/>
                  </a:cubicBezTo>
                  <a:cubicBezTo>
                    <a:pt x="198" y="79"/>
                    <a:pt x="198" y="78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9" y="74"/>
                    <a:pt x="201" y="71"/>
                    <a:pt x="202" y="68"/>
                  </a:cubicBezTo>
                  <a:cubicBezTo>
                    <a:pt x="205" y="59"/>
                    <a:pt x="208" y="50"/>
                    <a:pt x="208" y="50"/>
                  </a:cubicBezTo>
                  <a:cubicBezTo>
                    <a:pt x="208" y="49"/>
                    <a:pt x="208" y="48"/>
                    <a:pt x="207" y="48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4"/>
                    <a:pt x="196" y="34"/>
                    <a:pt x="195" y="34"/>
                  </a:cubicBezTo>
                  <a:cubicBezTo>
                    <a:pt x="194" y="34"/>
                    <a:pt x="194" y="35"/>
                    <a:pt x="194" y="36"/>
                  </a:cubicBezTo>
                  <a:cubicBezTo>
                    <a:pt x="194" y="36"/>
                    <a:pt x="194" y="50"/>
                    <a:pt x="194" y="76"/>
                  </a:cubicBezTo>
                  <a:cubicBezTo>
                    <a:pt x="193" y="80"/>
                    <a:pt x="192" y="83"/>
                    <a:pt x="191" y="83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0" y="87"/>
                    <a:pt x="192" y="90"/>
                    <a:pt x="194" y="92"/>
                  </a:cubicBezTo>
                  <a:cubicBezTo>
                    <a:pt x="194" y="110"/>
                    <a:pt x="194" y="129"/>
                    <a:pt x="194" y="144"/>
                  </a:cubicBezTo>
                  <a:cubicBezTo>
                    <a:pt x="194" y="151"/>
                    <a:pt x="195" y="157"/>
                    <a:pt x="195" y="162"/>
                  </a:cubicBezTo>
                  <a:cubicBezTo>
                    <a:pt x="195" y="165"/>
                    <a:pt x="195" y="167"/>
                    <a:pt x="195" y="169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94" y="171"/>
                    <a:pt x="192" y="173"/>
                    <a:pt x="189" y="173"/>
                  </a:cubicBezTo>
                  <a:cubicBezTo>
                    <a:pt x="186" y="173"/>
                    <a:pt x="183" y="171"/>
                    <a:pt x="183" y="168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7" y="91"/>
                    <a:pt x="176" y="90"/>
                    <a:pt x="175" y="90"/>
                  </a:cubicBezTo>
                  <a:cubicBezTo>
                    <a:pt x="174" y="90"/>
                    <a:pt x="173" y="91"/>
                    <a:pt x="173" y="92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6" y="171"/>
                    <a:pt x="164" y="173"/>
                    <a:pt x="161" y="173"/>
                  </a:cubicBezTo>
                  <a:cubicBezTo>
                    <a:pt x="158" y="173"/>
                    <a:pt x="155" y="171"/>
                    <a:pt x="155" y="169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5" y="167"/>
                    <a:pt x="155" y="166"/>
                    <a:pt x="155" y="163"/>
                  </a:cubicBezTo>
                  <a:cubicBezTo>
                    <a:pt x="156" y="159"/>
                    <a:pt x="156" y="153"/>
                    <a:pt x="156" y="147"/>
                  </a:cubicBezTo>
                  <a:cubicBezTo>
                    <a:pt x="156" y="133"/>
                    <a:pt x="157" y="116"/>
                    <a:pt x="157" y="98"/>
                  </a:cubicBezTo>
                  <a:cubicBezTo>
                    <a:pt x="158" y="78"/>
                    <a:pt x="158" y="58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33"/>
                    <a:pt x="159" y="27"/>
                    <a:pt x="159" y="27"/>
                  </a:cubicBezTo>
                  <a:cubicBezTo>
                    <a:pt x="159" y="25"/>
                    <a:pt x="158" y="24"/>
                    <a:pt x="157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5" y="24"/>
                    <a:pt x="154" y="25"/>
                    <a:pt x="154" y="27"/>
                  </a:cubicBezTo>
                  <a:cubicBezTo>
                    <a:pt x="154" y="32"/>
                    <a:pt x="154" y="37"/>
                    <a:pt x="154" y="43"/>
                  </a:cubicBezTo>
                  <a:cubicBezTo>
                    <a:pt x="144" y="57"/>
                    <a:pt x="144" y="57"/>
                    <a:pt x="144" y="5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20" y="68"/>
                    <a:pt x="119" y="65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6" y="63"/>
                    <a:pt x="116" y="63"/>
                  </a:cubicBezTo>
                  <a:cubicBezTo>
                    <a:pt x="124" y="57"/>
                    <a:pt x="136" y="47"/>
                    <a:pt x="136" y="47"/>
                  </a:cubicBezTo>
                  <a:cubicBezTo>
                    <a:pt x="136" y="47"/>
                    <a:pt x="137" y="47"/>
                    <a:pt x="137" y="47"/>
                  </a:cubicBezTo>
                  <a:cubicBezTo>
                    <a:pt x="137" y="47"/>
                    <a:pt x="151" y="22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11"/>
                    <a:pt x="161" y="4"/>
                    <a:pt x="177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94" y="4"/>
                    <a:pt x="196" y="8"/>
                    <a:pt x="201" y="16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20" y="45"/>
                    <a:pt x="220" y="49"/>
                    <a:pt x="219" y="52"/>
                  </a:cubicBezTo>
                  <a:close/>
                  <a:moveTo>
                    <a:pt x="198" y="43"/>
                  </a:moveTo>
                  <a:cubicBezTo>
                    <a:pt x="203" y="50"/>
                    <a:pt x="203" y="50"/>
                    <a:pt x="203" y="50"/>
                  </a:cubicBezTo>
                  <a:cubicBezTo>
                    <a:pt x="202" y="54"/>
                    <a:pt x="200" y="58"/>
                    <a:pt x="198" y="63"/>
                  </a:cubicBezTo>
                  <a:cubicBezTo>
                    <a:pt x="198" y="54"/>
                    <a:pt x="198" y="48"/>
                    <a:pt x="198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160" name="Rectangle 49">
            <a:extLst>
              <a:ext uri="{FF2B5EF4-FFF2-40B4-BE49-F238E27FC236}">
                <a16:creationId xmlns:a16="http://schemas.microsoft.com/office/drawing/2014/main" id="{CB34F3BC-2511-42ED-83E4-DAC041CE9531}"/>
              </a:ext>
            </a:extLst>
          </p:cNvPr>
          <p:cNvSpPr/>
          <p:nvPr/>
        </p:nvSpPr>
        <p:spPr>
          <a:xfrm>
            <a:off x="1948336" y="2916432"/>
            <a:ext cx="19939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ca-ES">
                <a:latin typeface="Arial" panose="020B0604020202020204" pitchFamily="34" charset="0"/>
                <a:cs typeface="Arial" panose="020B0604020202020204" pitchFamily="34" charset="0"/>
              </a:rPr>
              <a:t>Promoció i comunicació</a:t>
            </a:r>
          </a:p>
        </p:txBody>
      </p:sp>
      <p:sp>
        <p:nvSpPr>
          <p:cNvPr id="161" name="Rectangle 49">
            <a:extLst>
              <a:ext uri="{FF2B5EF4-FFF2-40B4-BE49-F238E27FC236}">
                <a16:creationId xmlns:a16="http://schemas.microsoft.com/office/drawing/2014/main" id="{07A8F0B9-4B78-45D0-AFEE-13C5C207822A}"/>
              </a:ext>
            </a:extLst>
          </p:cNvPr>
          <p:cNvSpPr/>
          <p:nvPr/>
        </p:nvSpPr>
        <p:spPr>
          <a:xfrm>
            <a:off x="4423785" y="1593665"/>
            <a:ext cx="3044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Serveis a la carta i alternatives quan incidències </a:t>
            </a:r>
          </a:p>
        </p:txBody>
      </p:sp>
      <p:sp>
        <p:nvSpPr>
          <p:cNvPr id="162" name="Rectangle 49">
            <a:extLst>
              <a:ext uri="{FF2B5EF4-FFF2-40B4-BE49-F238E27FC236}">
                <a16:creationId xmlns:a16="http://schemas.microsoft.com/office/drawing/2014/main" id="{2BFB69DF-DE89-423E-B37E-A9EC39CD1458}"/>
              </a:ext>
            </a:extLst>
          </p:cNvPr>
          <p:cNvSpPr/>
          <p:nvPr/>
        </p:nvSpPr>
        <p:spPr>
          <a:xfrm>
            <a:off x="7651345" y="3054932"/>
            <a:ext cx="19939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ca-ES">
                <a:latin typeface="Arial" panose="020B0604020202020204" pitchFamily="34" charset="0"/>
                <a:cs typeface="Arial" panose="020B0604020202020204" pitchFamily="34" charset="0"/>
              </a:rPr>
              <a:t>Rutes òptimes</a:t>
            </a:r>
          </a:p>
        </p:txBody>
      </p:sp>
      <p:sp>
        <p:nvSpPr>
          <p:cNvPr id="163" name="Rectangle 49">
            <a:extLst>
              <a:ext uri="{FF2B5EF4-FFF2-40B4-BE49-F238E27FC236}">
                <a16:creationId xmlns:a16="http://schemas.microsoft.com/office/drawing/2014/main" id="{28A1930F-5C4F-4516-8E1D-368E305330FF}"/>
              </a:ext>
            </a:extLst>
          </p:cNvPr>
          <p:cNvSpPr/>
          <p:nvPr/>
        </p:nvSpPr>
        <p:spPr>
          <a:xfrm>
            <a:off x="8076328" y="4300556"/>
            <a:ext cx="19939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ca-ES">
                <a:latin typeface="Arial" panose="020B0604020202020204" pitchFamily="34" charset="0"/>
                <a:cs typeface="Arial" panose="020B0604020202020204" pitchFamily="34" charset="0"/>
              </a:rPr>
              <a:t>Senzillesa</a:t>
            </a:r>
          </a:p>
        </p:txBody>
      </p:sp>
      <p:sp>
        <p:nvSpPr>
          <p:cNvPr id="165" name="Oval 60">
            <a:extLst>
              <a:ext uri="{FF2B5EF4-FFF2-40B4-BE49-F238E27FC236}">
                <a16:creationId xmlns:a16="http://schemas.microsoft.com/office/drawing/2014/main" id="{F7432F88-5E62-43CC-9E8D-97D201A9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576" y="2203202"/>
            <a:ext cx="725094" cy="728662"/>
          </a:xfrm>
          <a:prstGeom prst="ellipse">
            <a:avLst/>
          </a:prstGeom>
          <a:solidFill>
            <a:srgbClr val="0081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66" name="Oval 60">
            <a:extLst>
              <a:ext uri="{FF2B5EF4-FFF2-40B4-BE49-F238E27FC236}">
                <a16:creationId xmlns:a16="http://schemas.microsoft.com/office/drawing/2014/main" id="{26A81A90-5666-4D5F-9A07-C310D6DB0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995" y="2829100"/>
            <a:ext cx="725094" cy="728662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67" name="Oval 60">
            <a:extLst>
              <a:ext uri="{FF2B5EF4-FFF2-40B4-BE49-F238E27FC236}">
                <a16:creationId xmlns:a16="http://schemas.microsoft.com/office/drawing/2014/main" id="{41603389-F2DC-44F9-AE03-ACF6A7D0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284" y="2829100"/>
            <a:ext cx="725094" cy="728662"/>
          </a:xfrm>
          <a:prstGeom prst="ellipse">
            <a:avLst/>
          </a:prstGeom>
          <a:solidFill>
            <a:srgbClr val="6CDD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68" name="Oval 60">
            <a:extLst>
              <a:ext uri="{FF2B5EF4-FFF2-40B4-BE49-F238E27FC236}">
                <a16:creationId xmlns:a16="http://schemas.microsoft.com/office/drawing/2014/main" id="{E7220F77-30FA-4F44-86A4-439041AE2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991" y="4074724"/>
            <a:ext cx="725094" cy="728662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69" name="Oval 60">
            <a:extLst>
              <a:ext uri="{FF2B5EF4-FFF2-40B4-BE49-F238E27FC236}">
                <a16:creationId xmlns:a16="http://schemas.microsoft.com/office/drawing/2014/main" id="{2410BEDF-E0DC-4DDC-B926-1A3CE077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293" y="4074724"/>
            <a:ext cx="725094" cy="728662"/>
          </a:xfrm>
          <a:prstGeom prst="ellipse">
            <a:avLst/>
          </a:prstGeom>
          <a:solidFill>
            <a:srgbClr val="006A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pic>
        <p:nvPicPr>
          <p:cNvPr id="170" name="Imagen 169">
            <a:extLst>
              <a:ext uri="{FF2B5EF4-FFF2-40B4-BE49-F238E27FC236}">
                <a16:creationId xmlns:a16="http://schemas.microsoft.com/office/drawing/2014/main" id="{0FE70265-774A-49FB-BCF8-7DDD5A502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7656"/>
          <a:stretch/>
        </p:blipFill>
        <p:spPr>
          <a:xfrm>
            <a:off x="3592117" y="4169054"/>
            <a:ext cx="655783" cy="540000"/>
          </a:xfrm>
          <a:prstGeom prst="rect">
            <a:avLst/>
          </a:prstGeom>
        </p:spPr>
      </p:pic>
      <p:pic>
        <p:nvPicPr>
          <p:cNvPr id="172" name="Imagen 171">
            <a:extLst>
              <a:ext uri="{FF2B5EF4-FFF2-40B4-BE49-F238E27FC236}">
                <a16:creationId xmlns:a16="http://schemas.microsoft.com/office/drawing/2014/main" id="{0AF1DAE9-B42E-4302-9A48-75E59865E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6272"/>
          <a:stretch/>
        </p:blipFill>
        <p:spPr>
          <a:xfrm>
            <a:off x="4055778" y="2933945"/>
            <a:ext cx="644945" cy="5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9794CD-4DE6-4E7A-9C7D-33F37BB35F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b="20293"/>
          <a:stretch/>
        </p:blipFill>
        <p:spPr>
          <a:xfrm>
            <a:off x="4674472" y="3394077"/>
            <a:ext cx="2258272" cy="1800000"/>
          </a:xfrm>
          <a:prstGeom prst="rect">
            <a:avLst/>
          </a:prstGeom>
        </p:spPr>
      </p:pic>
      <p:sp>
        <p:nvSpPr>
          <p:cNvPr id="164" name="Rectangle 49">
            <a:extLst>
              <a:ext uri="{FF2B5EF4-FFF2-40B4-BE49-F238E27FC236}">
                <a16:creationId xmlns:a16="http://schemas.microsoft.com/office/drawing/2014/main" id="{B2003802-971A-4229-8FAA-CDD32AC69C98}"/>
              </a:ext>
            </a:extLst>
          </p:cNvPr>
          <p:cNvSpPr/>
          <p:nvPr/>
        </p:nvSpPr>
        <p:spPr>
          <a:xfrm>
            <a:off x="4788518" y="5046852"/>
            <a:ext cx="19939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544D62-F8AC-40EE-9FEC-976A1068E4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6272"/>
          <a:stretch/>
        </p:blipFill>
        <p:spPr>
          <a:xfrm>
            <a:off x="5480650" y="2260615"/>
            <a:ext cx="644945" cy="5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271014-CAA4-4330-8D92-DD41C9BE14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3406"/>
          <a:stretch/>
        </p:blipFill>
        <p:spPr>
          <a:xfrm>
            <a:off x="6857437" y="2913383"/>
            <a:ext cx="623604" cy="5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8D57EA-FF7F-45A3-8118-F3F1492DB2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6272"/>
          <a:stretch/>
        </p:blipFill>
        <p:spPr>
          <a:xfrm>
            <a:off x="7319494" y="4169054"/>
            <a:ext cx="6449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2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325</Words>
  <Application>Microsoft Office PowerPoint</Application>
  <PresentationFormat>Panorámica</PresentationFormat>
  <Paragraphs>55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1.- La digitalització gran oportunitat per tenir dades endreçades,  2.-Evolució d’un sistema de tiqueting analògic a digital, tant estàtic (OMC) com dinàmic (T-mobilitat) 3.- L’evolució dels 2 projectes obre la porta a donar satisfacció als ciutadans davant nous serveis que demanen i a la seva participació en la construcció d’aquests. (2 diapos) 4.- Obre la porta, per exemple a tarificació flexible, postpagament, integració de serveis de mobilitat que no són TPC... 5.- i poder afrontar projectes que necessiten d’una millora continua com pot ser el Maas...</dc:title>
  <dc:creator>Lluís Alegre</dc:creator>
  <cp:lastModifiedBy>Adrià Palacín Font</cp:lastModifiedBy>
  <cp:revision>13</cp:revision>
  <dcterms:created xsi:type="dcterms:W3CDTF">2022-11-18T21:45:24Z</dcterms:created>
  <dcterms:modified xsi:type="dcterms:W3CDTF">2022-11-21T16:27:45Z</dcterms:modified>
</cp:coreProperties>
</file>